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99CCFF"/>
    <a:srgbClr val="FFCCFF"/>
    <a:srgbClr val="99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PHD\Writing\Data\2011-experian-dat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15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15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Experian Data (2011) - Breakdown of household types within the LSOA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F-464D-ADB9-AFA9C15A41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F-464D-ADB9-AFA9C15A41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F-464D-ADB9-AFA9C15A41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4F-464D-ADB9-AFA9C15A41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4F-464D-ADB9-AFA9C15A41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4F-464D-ADB9-AFA9C15A41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4F-464D-ADB9-AFA9C15A41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4F-464D-ADB9-AFA9C15A411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4F-464D-ADB9-AFA9C15A411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74F-464D-ADB9-AFA9C15A411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74F-464D-ADB9-AFA9C15A411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74F-464D-ADB9-AFA9C15A411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74F-464D-ADB9-AFA9C15A411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74F-464D-ADB9-AFA9C15A411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74F-464D-ADB9-AFA9C15A411D}"/>
              </c:ext>
            </c:extLst>
          </c:dPt>
          <c:cat>
            <c:strRef>
              <c:f>Sheet2!$E$1:$S$1</c:f>
              <c:strCache>
                <c:ptCount val="15"/>
                <c:pt idx="0">
                  <c:v>Residents of Isolated Rural Communities</c:v>
                </c:pt>
                <c:pt idx="1">
                  <c:v>Residents of small and mid-sized towns with strong local roots</c:v>
                </c:pt>
                <c:pt idx="2">
                  <c:v>Wealthy people living in the most sought after neighbourhoods</c:v>
                </c:pt>
                <c:pt idx="3">
                  <c:v>Successful professionals living in suburban or semi-rural homes</c:v>
                </c:pt>
                <c:pt idx="4">
                  <c:v>Middle income families living in moderate suburban semis</c:v>
                </c:pt>
                <c:pt idx="5">
                  <c:v>Couples with young children in comfortable modern housing</c:v>
                </c:pt>
                <c:pt idx="6">
                  <c:v>Young, well-educated city dwellers </c:v>
                </c:pt>
                <c:pt idx="7">
                  <c:v>Couples and young singles in small modern starter homes</c:v>
                </c:pt>
                <c:pt idx="8">
                  <c:v>Lower income workers in urban terraces in often diverse areas</c:v>
                </c:pt>
                <c:pt idx="9">
                  <c:v>Owner occupiers in older-style housing in ex-industrial areas</c:v>
                </c:pt>
                <c:pt idx="10">
                  <c:v>Residents with sufficient incomes in right-to-buy council houses</c:v>
                </c:pt>
                <c:pt idx="11">
                  <c:v>Active elderly people living in pleasant retirement locations</c:v>
                </c:pt>
                <c:pt idx="12">
                  <c:v>Elderly people reliant on state support</c:v>
                </c:pt>
                <c:pt idx="13">
                  <c:v>Young people renting flats in high density social housing</c:v>
                </c:pt>
                <c:pt idx="14">
                  <c:v>Families in low-rise social housing with high levels of benefit need</c:v>
                </c:pt>
              </c:strCache>
            </c:strRef>
          </c:cat>
          <c:val>
            <c:numRef>
              <c:f>Sheet2!$E$2:$S$2</c:f>
              <c:numCache>
                <c:formatCode>General</c:formatCode>
                <c:ptCount val="15"/>
                <c:pt idx="0">
                  <c:v>1.0169491525423728</c:v>
                </c:pt>
                <c:pt idx="1">
                  <c:v>10.847457627118644</c:v>
                </c:pt>
                <c:pt idx="2">
                  <c:v>27.966101694915253</c:v>
                </c:pt>
                <c:pt idx="3">
                  <c:v>29.491525423728817</c:v>
                </c:pt>
                <c:pt idx="4">
                  <c:v>9.6610169491525433</c:v>
                </c:pt>
                <c:pt idx="5">
                  <c:v>13.389830508474576</c:v>
                </c:pt>
                <c:pt idx="6">
                  <c:v>0.16949152542372881</c:v>
                </c:pt>
                <c:pt idx="7">
                  <c:v>0</c:v>
                </c:pt>
                <c:pt idx="8">
                  <c:v>0</c:v>
                </c:pt>
                <c:pt idx="9">
                  <c:v>0.33898305084745761</c:v>
                </c:pt>
                <c:pt idx="10">
                  <c:v>0</c:v>
                </c:pt>
                <c:pt idx="11">
                  <c:v>7.1186440677966107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74F-464D-ADB9-AFA9C15A4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Leigh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F1-4AAD-8CB2-691436363B2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F1-4AAD-8CB2-691436363B2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BF1-4AAD-8CB2-691436363B26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BF1-4AAD-8CB2-691436363B26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20.563387528297998</c:v>
              </c:pt>
              <c:pt idx="1">
                <c:v>3.6692220621527065</c:v>
              </c:pt>
              <c:pt idx="2">
                <c:v>45.504218975097743</c:v>
              </c:pt>
              <c:pt idx="3">
                <c:v>31.407182547849349</c:v>
              </c:pt>
            </c:numLit>
          </c:val>
          <c:extLst>
            <c:ext xmlns:c16="http://schemas.microsoft.com/office/drawing/2014/chart" uri="{C3380CC4-5D6E-409C-BE32-E72D297353CC}">
              <c16:uniqueId val="{00000008-3BF1-4AAD-8CB2-691436363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Boothstown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53-4DDC-97DF-7BDF2686222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53-4DDC-97DF-7BDF2686222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53-4DDC-97DF-7BDF26862223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53-4DDC-97DF-7BDF26862223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15.10447064316563</c:v>
              </c:pt>
              <c:pt idx="1">
                <c:v>8.4037586086144511</c:v>
              </c:pt>
              <c:pt idx="2">
                <c:v>43.05299404692424</c:v>
              </c:pt>
              <c:pt idx="3">
                <c:v>33.43877670129568</c:v>
              </c:pt>
            </c:numLit>
          </c:val>
          <c:extLst>
            <c:ext xmlns:c16="http://schemas.microsoft.com/office/drawing/2014/chart" uri="{C3380CC4-5D6E-409C-BE32-E72D297353CC}">
              <c16:uniqueId val="{00000008-7653-4DDC-97DF-7BDF26862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Sandringham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77D-4528-893C-422636E28E3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77D-4528-893C-422636E28E3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77D-4528-893C-422636E28E33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77D-4528-893C-422636E28E33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18.79986197377502</c:v>
              </c:pt>
              <c:pt idx="1">
                <c:v>12.094893029675644</c:v>
              </c:pt>
              <c:pt idx="2">
                <c:v>32.081090407177371</c:v>
              </c:pt>
              <c:pt idx="3">
                <c:v>37.526570048309175</c:v>
              </c:pt>
            </c:numLit>
          </c:val>
          <c:extLst>
            <c:ext xmlns:c16="http://schemas.microsoft.com/office/drawing/2014/chart" uri="{C3380CC4-5D6E-409C-BE32-E72D297353CC}">
              <c16:uniqueId val="{00000008-177D-4528-893C-422636E28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Stetchworth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22E-4C0D-B5BC-52E17459F7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22E-4C0D-B5BC-52E17459F7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22E-4C0D-B5BC-52E17459F76B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22E-4C0D-B5BC-52E17459F76B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28.959530026109665</c:v>
              </c:pt>
              <c:pt idx="1">
                <c:v>8.3120104438642297</c:v>
              </c:pt>
              <c:pt idx="2">
                <c:v>34.904046997389024</c:v>
              </c:pt>
              <c:pt idx="3">
                <c:v>28.798302872062671</c:v>
              </c:pt>
            </c:numLit>
          </c:val>
          <c:extLst>
            <c:ext xmlns:c16="http://schemas.microsoft.com/office/drawing/2014/chart" uri="{C3380CC4-5D6E-409C-BE32-E72D297353CC}">
              <c16:uniqueId val="{00000008-E22E-4C0D-B5BC-52E17459F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Lumbar Lane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Lumbar Lane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13.551401869158877</c:v>
              </c:pt>
              <c:pt idx="1">
                <c:v>24.766355140186917</c:v>
              </c:pt>
              <c:pt idx="2">
                <c:v>11.682242990654206</c:v>
              </c:pt>
              <c:pt idx="3">
                <c:v>23.364485981308412</c:v>
              </c:pt>
              <c:pt idx="4">
                <c:v>26.635514018691588</c:v>
              </c:pt>
            </c:numLit>
          </c:val>
          <c:extLst>
            <c:ext xmlns:c16="http://schemas.microsoft.com/office/drawing/2014/chart" uri="{C3380CC4-5D6E-409C-BE32-E72D297353CC}">
              <c16:uniqueId val="{00000000-0739-4174-ADAF-B8A2C145E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489048"/>
        <c:axId val="264490032"/>
      </c:radarChart>
      <c:valAx>
        <c:axId val="26449003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489048"/>
        <c:crosses val="autoZero"/>
        <c:crossBetween val="between"/>
      </c:valAx>
      <c:catAx>
        <c:axId val="264489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49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Leigh Rd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Leigh Rd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23.275862068965516</c:v>
              </c:pt>
              <c:pt idx="1">
                <c:v>20.689655172413794</c:v>
              </c:pt>
              <c:pt idx="2">
                <c:v>6.8965517241379306</c:v>
              </c:pt>
              <c:pt idx="3">
                <c:v>25</c:v>
              </c:pt>
              <c:pt idx="4">
                <c:v>24.137931034482758</c:v>
              </c:pt>
            </c:numLit>
          </c:val>
          <c:extLst>
            <c:ext xmlns:c16="http://schemas.microsoft.com/office/drawing/2014/chart" uri="{C3380CC4-5D6E-409C-BE32-E72D297353CC}">
              <c16:uniqueId val="{00000000-44D6-44E6-98C3-07CF4853C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20984"/>
        <c:axId val="264021640"/>
      </c:radarChart>
      <c:valAx>
        <c:axId val="26402164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20984"/>
        <c:crosses val="autoZero"/>
        <c:crossBetween val="between"/>
      </c:valAx>
      <c:catAx>
        <c:axId val="264020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2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Boothstown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Boothstown Drive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15.66265060240964</c:v>
              </c:pt>
              <c:pt idx="1">
                <c:v>19.277108433734941</c:v>
              </c:pt>
              <c:pt idx="2">
                <c:v>16.265060240963855</c:v>
              </c:pt>
              <c:pt idx="3">
                <c:v>24.096385542168676</c:v>
              </c:pt>
              <c:pt idx="4">
                <c:v>24.69879518072289</c:v>
              </c:pt>
            </c:numLit>
          </c:val>
          <c:extLst>
            <c:ext xmlns:c16="http://schemas.microsoft.com/office/drawing/2014/chart" uri="{C3380CC4-5D6E-409C-BE32-E72D297353CC}">
              <c16:uniqueId val="{00000000-044D-4590-A27A-8F340DFA8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06560"/>
        <c:axId val="264007544"/>
      </c:radarChart>
      <c:valAx>
        <c:axId val="26400754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6560"/>
        <c:crosses val="autoZero"/>
        <c:crossBetween val="between"/>
      </c:valAx>
      <c:catAx>
        <c:axId val="264006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75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Sandringham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Sandringham Road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9.4827586206896548</c:v>
              </c:pt>
              <c:pt idx="1">
                <c:v>20.689655172413794</c:v>
              </c:pt>
              <c:pt idx="2">
                <c:v>19.827586206896552</c:v>
              </c:pt>
              <c:pt idx="3">
                <c:v>23.706896551724139</c:v>
              </c:pt>
              <c:pt idx="4">
                <c:v>26.293103448275861</c:v>
              </c:pt>
            </c:numLit>
          </c:val>
          <c:extLst>
            <c:ext xmlns:c16="http://schemas.microsoft.com/office/drawing/2014/chart" uri="{C3380CC4-5D6E-409C-BE32-E72D297353CC}">
              <c16:uniqueId val="{00000000-68A2-44A5-B35E-37699042B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06888"/>
        <c:axId val="264010168"/>
      </c:radarChart>
      <c:valAx>
        <c:axId val="26401016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6888"/>
        <c:crosses val="autoZero"/>
        <c:crossBetween val="between"/>
      </c:valAx>
      <c:catAx>
        <c:axId val="264006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10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Stetchworth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Stetchworth Drive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13.385826771653544</c:v>
              </c:pt>
              <c:pt idx="1">
                <c:v>22.834645669291341</c:v>
              </c:pt>
              <c:pt idx="2">
                <c:v>14.173228346456693</c:v>
              </c:pt>
              <c:pt idx="3">
                <c:v>23.622047244094489</c:v>
              </c:pt>
              <c:pt idx="4">
                <c:v>25.984251968503933</c:v>
              </c:pt>
            </c:numLit>
          </c:val>
          <c:extLst>
            <c:ext xmlns:c16="http://schemas.microsoft.com/office/drawing/2014/chart" uri="{C3380CC4-5D6E-409C-BE32-E72D297353CC}">
              <c16:uniqueId val="{00000000-95B1-4D7C-B8D6-6F18A9133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327288"/>
        <c:axId val="264325976"/>
      </c:radarChart>
      <c:valAx>
        <c:axId val="2643259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327288"/>
        <c:crosses val="autoZero"/>
        <c:crossBetween val="between"/>
      </c:valAx>
      <c:catAx>
        <c:axId val="264327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3259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Lumbar Lane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Lumbar Lane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13.551401869158877</c:v>
              </c:pt>
              <c:pt idx="1">
                <c:v>24.766355140186917</c:v>
              </c:pt>
              <c:pt idx="2">
                <c:v>11.682242990654206</c:v>
              </c:pt>
              <c:pt idx="3">
                <c:v>23.364485981308412</c:v>
              </c:pt>
              <c:pt idx="4">
                <c:v>26.635514018691588</c:v>
              </c:pt>
            </c:numLit>
          </c:val>
          <c:extLst>
            <c:ext xmlns:c16="http://schemas.microsoft.com/office/drawing/2014/chart" uri="{C3380CC4-5D6E-409C-BE32-E72D297353CC}">
              <c16:uniqueId val="{00000000-6318-4FAB-8280-216754658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489048"/>
        <c:axId val="264490032"/>
      </c:radarChart>
      <c:valAx>
        <c:axId val="26449003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489048"/>
        <c:crosses val="autoZero"/>
        <c:crossBetween val="between"/>
      </c:valAx>
      <c:catAx>
        <c:axId val="264489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49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28" b="1" i="0" u="none" strike="noStrike" kern="1200" cap="none" spc="0" baseline="0">
                <a:solidFill>
                  <a:srgbClr val="7F7F7F"/>
                </a:solidFill>
                <a:latin typeface="Century Gothic"/>
              </a:defRPr>
            </a:pPr>
            <a:r>
              <a:rPr lang="en-GB" sz="2000" b="1" i="0" u="none" strike="noStrike" kern="1200" cap="none" spc="0" baseline="0" dirty="0">
                <a:solidFill>
                  <a:srgbClr val="7F7F7F"/>
                </a:solidFill>
                <a:uFillTx/>
                <a:latin typeface="Century Gothic"/>
              </a:rPr>
              <a:t>Mean No. of Mature Trees per Garden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No. Mature Trees: Mean:</c:v>
          </c:tx>
          <c:spPr>
            <a:solidFill>
              <a:srgbClr val="C60C3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Lumbar Lane</c:v>
              </c:pt>
              <c:pt idx="1">
                <c:v>Leigh Rd</c:v>
              </c:pt>
              <c:pt idx="2">
                <c:v>Boothstown Drive</c:v>
              </c:pt>
              <c:pt idx="3">
                <c:v>Sandringham Road</c:v>
              </c:pt>
              <c:pt idx="4">
                <c:v>Stetchworth Drive</c:v>
              </c:pt>
            </c:strLit>
          </c:cat>
          <c:val>
            <c:numLit>
              <c:formatCode>General</c:formatCode>
              <c:ptCount val="5"/>
              <c:pt idx="0">
                <c:v>2.4237288135593222</c:v>
              </c:pt>
              <c:pt idx="1">
                <c:v>7.2758620689655169</c:v>
              </c:pt>
              <c:pt idx="2">
                <c:v>1.7804878048780488</c:v>
              </c:pt>
              <c:pt idx="3">
                <c:v>1.0327868852459017</c:v>
              </c:pt>
              <c:pt idx="4">
                <c:v>1.8484848484848484</c:v>
              </c:pt>
            </c:numLit>
          </c:val>
          <c:extLst>
            <c:ext xmlns:c16="http://schemas.microsoft.com/office/drawing/2014/chart" uri="{C3380CC4-5D6E-409C-BE32-E72D297353CC}">
              <c16:uniqueId val="{00000000-AF77-44CB-BF9E-718EF524F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64490360"/>
        <c:axId val="264487408"/>
      </c:barChart>
      <c:valAx>
        <c:axId val="26448740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baseline="0">
                <a:solidFill>
                  <a:srgbClr val="595959"/>
                </a:solidFill>
                <a:latin typeface="Century Gothic"/>
              </a:defRPr>
            </a:pPr>
            <a:endParaRPr lang="en-US"/>
          </a:p>
        </c:txPr>
        <c:crossAx val="264490360"/>
        <c:crosses val="autoZero"/>
        <c:crossBetween val="between"/>
      </c:valAx>
      <c:catAx>
        <c:axId val="264490360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0" baseline="0">
                <a:solidFill>
                  <a:srgbClr val="595959"/>
                </a:solidFill>
                <a:latin typeface="Century Gothic"/>
              </a:defRPr>
            </a:pPr>
            <a:endParaRPr lang="en-US"/>
          </a:p>
        </c:txPr>
        <c:crossAx val="264487408"/>
        <c:crosses val="autoZero"/>
        <c:auto val="1"/>
        <c:lblAlgn val="ctr"/>
        <c:lblOffset val="100"/>
        <c:noMultiLvlLbl val="0"/>
      </c:catAx>
      <c:spPr>
        <a:blipFill>
          <a:blip xmlns:r="http://schemas.openxmlformats.org/officeDocument/2006/relationships" r:embed="rId1"/>
          <a:tile/>
        </a:blip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entury Gothic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Leigh Rd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Leigh Rd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23.275862068965516</c:v>
              </c:pt>
              <c:pt idx="1">
                <c:v>20.689655172413794</c:v>
              </c:pt>
              <c:pt idx="2">
                <c:v>6.8965517241379306</c:v>
              </c:pt>
              <c:pt idx="3">
                <c:v>25</c:v>
              </c:pt>
              <c:pt idx="4">
                <c:v>24.137931034482758</c:v>
              </c:pt>
            </c:numLit>
          </c:val>
          <c:extLst>
            <c:ext xmlns:c16="http://schemas.microsoft.com/office/drawing/2014/chart" uri="{C3380CC4-5D6E-409C-BE32-E72D297353CC}">
              <c16:uniqueId val="{00000000-3DEB-41FA-8E80-2C8857976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20984"/>
        <c:axId val="264021640"/>
      </c:radarChart>
      <c:valAx>
        <c:axId val="26402164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20984"/>
        <c:crosses val="autoZero"/>
        <c:crossBetween val="between"/>
      </c:valAx>
      <c:catAx>
        <c:axId val="264020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2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Boothstown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Boothstown Drive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15.66265060240964</c:v>
              </c:pt>
              <c:pt idx="1">
                <c:v>19.277108433734941</c:v>
              </c:pt>
              <c:pt idx="2">
                <c:v>16.265060240963855</c:v>
              </c:pt>
              <c:pt idx="3">
                <c:v>24.096385542168676</c:v>
              </c:pt>
              <c:pt idx="4">
                <c:v>24.69879518072289</c:v>
              </c:pt>
            </c:numLit>
          </c:val>
          <c:extLst>
            <c:ext xmlns:c16="http://schemas.microsoft.com/office/drawing/2014/chart" uri="{C3380CC4-5D6E-409C-BE32-E72D297353CC}">
              <c16:uniqueId val="{00000000-8814-4E18-A4EA-6CFAFD5E7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06560"/>
        <c:axId val="264007544"/>
      </c:radarChart>
      <c:valAx>
        <c:axId val="26400754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6560"/>
        <c:crosses val="autoZero"/>
        <c:crossBetween val="between"/>
      </c:valAx>
      <c:catAx>
        <c:axId val="264006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75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Sandringham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Sandringham Road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9.4827586206896548</c:v>
              </c:pt>
              <c:pt idx="1">
                <c:v>20.689655172413794</c:v>
              </c:pt>
              <c:pt idx="2">
                <c:v>19.827586206896552</c:v>
              </c:pt>
              <c:pt idx="3">
                <c:v>23.706896551724139</c:v>
              </c:pt>
              <c:pt idx="4">
                <c:v>26.293103448275861</c:v>
              </c:pt>
            </c:numLit>
          </c:val>
          <c:extLst>
            <c:ext xmlns:c16="http://schemas.microsoft.com/office/drawing/2014/chart" uri="{C3380CC4-5D6E-409C-BE32-E72D297353CC}">
              <c16:uniqueId val="{00000000-1108-4D76-AE7E-F28D192B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006888"/>
        <c:axId val="264010168"/>
      </c:radarChart>
      <c:valAx>
        <c:axId val="26401016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06888"/>
        <c:crosses val="autoZero"/>
        <c:crossBetween val="between"/>
      </c:valAx>
      <c:catAx>
        <c:axId val="264006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01016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Stetchworth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v>Stetchworth Drive</c:v>
          </c:tx>
          <c:spPr>
            <a:ln w="28575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</c:strLit>
          </c:cat>
          <c:val>
            <c:numLit>
              <c:formatCode>General</c:formatCode>
              <c:ptCount val="5"/>
              <c:pt idx="0">
                <c:v>13.385826771653544</c:v>
              </c:pt>
              <c:pt idx="1">
                <c:v>22.834645669291341</c:v>
              </c:pt>
              <c:pt idx="2">
                <c:v>14.173228346456693</c:v>
              </c:pt>
              <c:pt idx="3">
                <c:v>23.622047244094489</c:v>
              </c:pt>
              <c:pt idx="4">
                <c:v>25.984251968503933</c:v>
              </c:pt>
            </c:numLit>
          </c:val>
          <c:extLst>
            <c:ext xmlns:c16="http://schemas.microsoft.com/office/drawing/2014/chart" uri="{C3380CC4-5D6E-409C-BE32-E72D297353CC}">
              <c16:uniqueId val="{00000000-3770-40D0-8417-4C2B8D858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327288"/>
        <c:axId val="264325976"/>
      </c:radarChart>
      <c:valAx>
        <c:axId val="2643259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327288"/>
        <c:crosses val="autoZero"/>
        <c:crossBetween val="between"/>
      </c:valAx>
      <c:catAx>
        <c:axId val="264327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45" cap="flat">
            <a:solidFill>
              <a:srgbClr val="89898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643259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128" b="1" i="0" u="none" strike="noStrike" kern="1200" cap="none" spc="0" baseline="0">
                <a:solidFill>
                  <a:srgbClr val="7F7F7F"/>
                </a:solidFill>
                <a:latin typeface="Century Gothic"/>
              </a:defRPr>
            </a:pPr>
            <a:r>
              <a:rPr lang="en-GB" sz="2000" b="1" i="0" u="none" strike="noStrike" kern="1200" cap="none" spc="0" baseline="0" dirty="0">
                <a:solidFill>
                  <a:srgbClr val="7F7F7F"/>
                </a:solidFill>
                <a:uFillTx/>
                <a:latin typeface="Century Gothic"/>
              </a:rPr>
              <a:t>Mean No. of Shrubs per Garden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No. Shrubs: Mean:</c:v>
          </c:tx>
          <c:spPr>
            <a:solidFill>
              <a:srgbClr val="C60C3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Lumbar Lane</c:v>
              </c:pt>
              <c:pt idx="1">
                <c:v>Leigh Rd</c:v>
              </c:pt>
              <c:pt idx="2">
                <c:v>Boothstown Drive</c:v>
              </c:pt>
              <c:pt idx="3">
                <c:v>Sandringham Road</c:v>
              </c:pt>
              <c:pt idx="4">
                <c:v>Stetchworth Drive</c:v>
              </c:pt>
            </c:strLit>
          </c:cat>
          <c:val>
            <c:numLit>
              <c:formatCode>General</c:formatCode>
              <c:ptCount val="5"/>
              <c:pt idx="0">
                <c:v>8.6949152542372889</c:v>
              </c:pt>
              <c:pt idx="1">
                <c:v>13.103448275862069</c:v>
              </c:pt>
              <c:pt idx="2">
                <c:v>5.7560975609756095</c:v>
              </c:pt>
              <c:pt idx="3">
                <c:v>6.5409836065573774</c:v>
              </c:pt>
              <c:pt idx="4">
                <c:v>6.9696969696969697</c:v>
              </c:pt>
            </c:numLit>
          </c:val>
          <c:extLst>
            <c:ext xmlns:c16="http://schemas.microsoft.com/office/drawing/2014/chart" uri="{C3380CC4-5D6E-409C-BE32-E72D297353CC}">
              <c16:uniqueId val="{00000000-899F-4A85-9083-A4E1BE378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3606096"/>
        <c:axId val="264483800"/>
      </c:barChart>
      <c:valAx>
        <c:axId val="26448380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baseline="0">
                <a:solidFill>
                  <a:srgbClr val="595959"/>
                </a:solidFill>
                <a:latin typeface="Century Gothic"/>
              </a:defRPr>
            </a:pPr>
            <a:endParaRPr lang="en-US"/>
          </a:p>
        </c:txPr>
        <c:crossAx val="213606096"/>
        <c:crosses val="autoZero"/>
        <c:crossBetween val="between"/>
      </c:valAx>
      <c:catAx>
        <c:axId val="213606096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0" baseline="0">
                <a:solidFill>
                  <a:srgbClr val="595959"/>
                </a:solidFill>
                <a:latin typeface="Century Gothic"/>
              </a:defRPr>
            </a:pPr>
            <a:endParaRPr lang="en-US"/>
          </a:p>
        </c:txPr>
        <c:crossAx val="264483800"/>
        <c:crosses val="autoZero"/>
        <c:auto val="1"/>
        <c:lblAlgn val="ctr"/>
        <c:lblOffset val="100"/>
        <c:noMultiLvlLbl val="0"/>
      </c:catAx>
      <c:spPr>
        <a:blipFill>
          <a:blip xmlns:r="http://schemas.openxmlformats.org/officeDocument/2006/relationships" r:embed="rId1"/>
          <a:tile/>
        </a:blipFill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entury Gothic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Lumbar Lane 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BD2-4B1B-8A0E-650F26F80EE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BD2-4B1B-8A0E-650F26F80EE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BD2-4B1B-8A0E-650F26F80EE1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BD2-4B1B-8A0E-650F26F80EE1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18.96487577248077</c:v>
              </c:pt>
              <c:pt idx="1">
                <c:v>10.948732500945898</c:v>
              </c:pt>
              <c:pt idx="2">
                <c:v>33.821415058645478</c:v>
              </c:pt>
              <c:pt idx="3">
                <c:v>36.194349854962802</c:v>
              </c:pt>
            </c:numLit>
          </c:val>
          <c:extLst>
            <c:ext xmlns:c16="http://schemas.microsoft.com/office/drawing/2014/chart" uri="{C3380CC4-5D6E-409C-BE32-E72D297353CC}">
              <c16:uniqueId val="{00000008-EBD2-4B1B-8A0E-650F26F80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Leigh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D13-40EF-80AB-9FB1C7946CF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D13-40EF-80AB-9FB1C7946CF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D13-40EF-80AB-9FB1C7946CFE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D13-40EF-80AB-9FB1C7946CFE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20.563387528297998</c:v>
              </c:pt>
              <c:pt idx="1">
                <c:v>3.6692220621527065</c:v>
              </c:pt>
              <c:pt idx="2">
                <c:v>45.504218975097743</c:v>
              </c:pt>
              <c:pt idx="3">
                <c:v>31.407182547849349</c:v>
              </c:pt>
            </c:numLit>
          </c:val>
          <c:extLst>
            <c:ext xmlns:c16="http://schemas.microsoft.com/office/drawing/2014/chart" uri="{C3380CC4-5D6E-409C-BE32-E72D297353CC}">
              <c16:uniqueId val="{00000008-5D13-40EF-80AB-9FB1C7946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Boothstown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874-47D7-BCA2-97CF35FBEDF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874-47D7-BCA2-97CF35FBEDF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874-47D7-BCA2-97CF35FBEDFC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874-47D7-BCA2-97CF35FBEDFC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15.10447064316563</c:v>
              </c:pt>
              <c:pt idx="1">
                <c:v>8.4037586086144511</c:v>
              </c:pt>
              <c:pt idx="2">
                <c:v>43.05299404692424</c:v>
              </c:pt>
              <c:pt idx="3">
                <c:v>33.43877670129568</c:v>
              </c:pt>
            </c:numLit>
          </c:val>
          <c:extLst>
            <c:ext xmlns:c16="http://schemas.microsoft.com/office/drawing/2014/chart" uri="{C3380CC4-5D6E-409C-BE32-E72D297353CC}">
              <c16:uniqueId val="{00000008-C874-47D7-BCA2-97CF35FBE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Sandringham Road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E20-4FA2-8846-7402E3EBD7F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20-4FA2-8846-7402E3EBD7F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20-4FA2-8846-7402E3EBD7FC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20-4FA2-8846-7402E3EBD7FC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18.79986197377502</c:v>
              </c:pt>
              <c:pt idx="1">
                <c:v>12.094893029675644</c:v>
              </c:pt>
              <c:pt idx="2">
                <c:v>32.081090407177371</c:v>
              </c:pt>
              <c:pt idx="3">
                <c:v>37.526570048309175</c:v>
              </c:pt>
            </c:numLit>
          </c:val>
          <c:extLst>
            <c:ext xmlns:c16="http://schemas.microsoft.com/office/drawing/2014/chart" uri="{C3380CC4-5D6E-409C-BE32-E72D297353CC}">
              <c16:uniqueId val="{00000008-4E20-4FA2-8846-7402E3EBD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Stetchworth Drive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A3-43DB-B8F0-35875D23796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9A3-43DB-B8F0-35875D23796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9A3-43DB-B8F0-35875D237967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9A3-43DB-B8F0-35875D237967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28.959530026109665</c:v>
              </c:pt>
              <c:pt idx="1">
                <c:v>8.3120104438642297</c:v>
              </c:pt>
              <c:pt idx="2">
                <c:v>34.904046997389024</c:v>
              </c:pt>
              <c:pt idx="3">
                <c:v>28.798302872062671</c:v>
              </c:pt>
            </c:numLit>
          </c:val>
          <c:extLst>
            <c:ext xmlns:c16="http://schemas.microsoft.com/office/drawing/2014/chart" uri="{C3380CC4-5D6E-409C-BE32-E72D297353CC}">
              <c16:uniqueId val="{00000008-09A3-43DB-B8F0-35875D237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GB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Breakdown of Garden Cover for Lumbar Lane 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% cover</c:v>
          </c:tx>
          <c:dPt>
            <c:idx val="0"/>
            <c:bubble3D val="0"/>
            <c:spPr>
              <a:solidFill>
                <a:srgbClr val="38572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60B-4BDF-913E-D3DC5688EB1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60B-4BDF-913E-D3DC5688EB1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60B-4BDF-913E-D3DC5688EB18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60B-4BDF-913E-D3DC5688EB18}"/>
              </c:ext>
            </c:extLst>
          </c:dPt>
          <c:cat>
            <c:strLit>
              <c:ptCount val="4"/>
              <c:pt idx="0">
                <c:v>Trees &amp; Shrubs</c:v>
              </c:pt>
              <c:pt idx="1">
                <c:v>Plants</c:v>
              </c:pt>
              <c:pt idx="2">
                <c:v>Lawn</c:v>
              </c:pt>
              <c:pt idx="3">
                <c:v>Pave</c:v>
              </c:pt>
            </c:strLit>
          </c:cat>
          <c:val>
            <c:numLit>
              <c:formatCode>General</c:formatCode>
              <c:ptCount val="4"/>
              <c:pt idx="0">
                <c:v>18.96487577248077</c:v>
              </c:pt>
              <c:pt idx="1">
                <c:v>10.948732500945898</c:v>
              </c:pt>
              <c:pt idx="2">
                <c:v>33.821415058645478</c:v>
              </c:pt>
              <c:pt idx="3">
                <c:v>36.194349854962802</c:v>
              </c:pt>
            </c:numLit>
          </c:val>
          <c:extLst>
            <c:ext xmlns:c16="http://schemas.microsoft.com/office/drawing/2014/chart" uri="{C3380CC4-5D6E-409C-BE32-E72D297353CC}">
              <c16:uniqueId val="{00000008-D60B-4BDF-913E-D3DC5688E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8506C-E90B-4DED-AC11-F80A8799EE61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E996-3B6B-4BE2-843F-43E8A3ADD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6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E996-3B6B-4BE2-843F-43E8A3ADD6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2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FE996-3B6B-4BE2-843F-43E8A3ADD6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83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83F7-C432-4019-BE5A-84029E4AA20F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E73C1-300B-42FA-B4E3-A85FE3FCB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6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7B35-D049-4DAC-835D-CB03E1E55BCB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755F8-DE2E-4BFB-8CED-178E01FC20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35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2F59-B1C0-46E8-A0A3-2DECEE323360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4896-B5FB-4FB6-9EA3-5A2EE623EF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03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DD3C-175C-4006-97AD-6D990E508838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5AAC-1E51-40AC-AEC5-B6F420C368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62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DFFD-7594-4E00-B8DB-1CD494B7D106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11212-F781-4E5D-90AD-D65FB8526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6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9D0-41B4-45F8-8EDA-29AC40569FE4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6A232-7CE7-484F-8B6C-E5A64081F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42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C44C-633E-427C-9062-780F42498E2B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27521-1940-46B6-A9A1-B2621628A8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88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40EA-CA5C-441A-8BB8-07F40B4D60ED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38AB-19D8-4E17-9AF1-2900AFCE8B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39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B8CA-E575-4BAC-B583-72F3C7253CFE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5AA79-2C29-4604-A1C7-57CCD8CE05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451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2C2E-B3A7-4061-A882-0CEA71D3DBF1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6192-6E2C-46F8-BB82-682C06180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6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FD41-3B90-4891-B3F6-00C833439764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7446-E021-40E8-B1A1-3A0EDA87E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4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9BF3E-97A5-4B60-B109-EA150842678A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B307585-CC14-492F-BCB4-1727FD26456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</a:t>
            </a:fld>
            <a:endParaRPr lang="en-GB" altLang="en-US" dirty="0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 dirty="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1600"/>
            <a:ext cx="1219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309"/>
            <a:ext cx="1763688" cy="91245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106857-136C-48D2-B725-B2BF3E51816E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</a:t>
            </a:fld>
            <a:endParaRPr lang="en-GB" altLang="en-US" dirty="0">
              <a:latin typeface="Arial Black" panose="020B0A040201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7B150D-F6B6-48CD-88D6-4AEE903334FB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 dirty="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CE46A-DC2F-419F-A956-CE0B801A0986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1FADC0-3658-4897-82EC-BB8D5EFD0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1600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A1183E-087D-426C-85BC-E5AC79E5B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309"/>
            <a:ext cx="1763688" cy="912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78B957-E8DB-4BB4-8FA2-39E90E6D2D57}"/>
              </a:ext>
            </a:extLst>
          </p:cNvPr>
          <p:cNvSpPr/>
          <p:nvPr/>
        </p:nvSpPr>
        <p:spPr>
          <a:xfrm>
            <a:off x="611560" y="242088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Investigating the impact of social variation on Edge Space.</a:t>
            </a:r>
            <a:endParaRPr lang="en-GB" sz="4000" dirty="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2B560697-5C8F-4A65-B96D-B0AABBE4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9473"/>
            <a:ext cx="2353519" cy="168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53D7B6-49AD-4490-850A-A502C46205A0}"/>
              </a:ext>
            </a:extLst>
          </p:cNvPr>
          <p:cNvSpPr txBox="1"/>
          <p:nvPr/>
        </p:nvSpPr>
        <p:spPr>
          <a:xfrm>
            <a:off x="611560" y="4083468"/>
            <a:ext cx="799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Katherine L Scaletta</a:t>
            </a:r>
          </a:p>
          <a:p>
            <a:pPr algn="ctr"/>
            <a:r>
              <a:rPr lang="en-GB" sz="1600" dirty="0"/>
              <a:t>K.L.Scaletta@edu.Salford.ac.uk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10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D3A4609-3FF4-418E-A131-C0C008FA0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81756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Effects of Social Factors</a:t>
            </a:r>
          </a:p>
          <a:p>
            <a:r>
              <a:rPr lang="en-GB" altLang="en-US" sz="36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Index of Multiple Deprivation</a:t>
            </a:r>
            <a:endParaRPr lang="en-GB" altLang="en-US" sz="3600" b="1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E51E9-EDBD-41BC-9AF7-9EB38AEB2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1" t="33192" r="1963" b="7818"/>
          <a:stretch/>
        </p:blipFill>
        <p:spPr>
          <a:xfrm>
            <a:off x="76306" y="1412776"/>
            <a:ext cx="9067694" cy="3744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A8D33-F053-492E-BFDD-DEE2D649F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" t="42050" r="87400" b="10328"/>
          <a:stretch/>
        </p:blipFill>
        <p:spPr>
          <a:xfrm>
            <a:off x="72000" y="1432266"/>
            <a:ext cx="1008112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187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11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7879587-623B-4068-958B-86E63E18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81756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Effects of Social Factors</a:t>
            </a:r>
          </a:p>
          <a:p>
            <a:r>
              <a:rPr lang="en-GB" altLang="en-US" sz="36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Index of Multiple Deprivation</a:t>
            </a:r>
            <a:endParaRPr lang="en-GB" altLang="en-US" sz="3600" b="1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0070E-1CA3-4C6D-99E4-B78FF91F0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1" t="33192" r="1963" b="7818"/>
          <a:stretch/>
        </p:blipFill>
        <p:spPr>
          <a:xfrm>
            <a:off x="76306" y="1412776"/>
            <a:ext cx="9067694" cy="3744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AA042-DB87-4A32-B799-FCF0C3675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" t="42050" r="87400" b="10328"/>
          <a:stretch/>
        </p:blipFill>
        <p:spPr>
          <a:xfrm>
            <a:off x="72000" y="1432266"/>
            <a:ext cx="1008112" cy="244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10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12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1571F-A005-4DDF-97FB-3CC84FCC6000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12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DECD1-A663-4FBE-876C-EAE05E43AE44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50A431-1848-4E79-B7B4-A1F143A3D89E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BA32A-FE4C-4297-94EF-BBBFB18AE466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487B41A-1C6C-465E-B717-6A6F1BF48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68693"/>
              </p:ext>
            </p:extLst>
          </p:nvPr>
        </p:nvGraphicFramePr>
        <p:xfrm>
          <a:off x="611559" y="1196752"/>
          <a:ext cx="7958219" cy="550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2">
            <a:extLst>
              <a:ext uri="{FF2B5EF4-FFF2-40B4-BE49-F238E27FC236}">
                <a16:creationId xmlns:a16="http://schemas.microsoft.com/office/drawing/2014/main" id="{DF688480-8796-4C74-B0AF-C76F42C4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817562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Effects of Social Factors</a:t>
            </a:r>
          </a:p>
          <a:p>
            <a:r>
              <a:rPr lang="en-GB" altLang="en-US" sz="3600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Experian Mosaic</a:t>
            </a:r>
            <a:endParaRPr lang="en-GB" altLang="en-US" sz="3600" b="1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13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AFA0-B473-4A9E-AC4E-A60975206FD0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13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7E1F80-1398-4B36-8EEC-7107507FD1C8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0F35D-257E-476D-B313-925074B76D91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2F138D-85B7-47EC-BCF2-734B4786D037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DA8DCA8A-E1BA-4CDD-A4CF-69678716F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131191"/>
              </p:ext>
            </p:extLst>
          </p:nvPr>
        </p:nvGraphicFramePr>
        <p:xfrm>
          <a:off x="72000" y="1112581"/>
          <a:ext cx="4296799" cy="333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42252694-7F90-4723-8C0F-3D4719AA1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054874"/>
              </p:ext>
            </p:extLst>
          </p:nvPr>
        </p:nvGraphicFramePr>
        <p:xfrm>
          <a:off x="4571649" y="1112581"/>
          <a:ext cx="4572351" cy="333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753841E2-E8A0-4EA5-A2EC-4C56484E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0"/>
            <a:ext cx="8175625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 dirty="0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Does the method work?</a:t>
            </a:r>
            <a:endParaRPr lang="en-GB" altLang="en-US" sz="3600" b="1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3945A-2294-4D1C-AE9F-2C07F37FA67A}"/>
              </a:ext>
            </a:extLst>
          </p:cNvPr>
          <p:cNvSpPr/>
          <p:nvPr/>
        </p:nvSpPr>
        <p:spPr>
          <a:xfrm>
            <a:off x="1763688" y="4922972"/>
            <a:ext cx="59648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C60C30"/>
                </a:solidFill>
                <a:latin typeface="Calibri" panose="020F0502020204030204" pitchFamily="34" charset="0"/>
              </a:rPr>
              <a:t>Yes</a:t>
            </a:r>
            <a:r>
              <a:rPr lang="en-GB" altLang="en-US" sz="2400" dirty="0">
                <a:latin typeface="Calibri" panose="020F0502020204030204" pitchFamily="34" charset="0"/>
              </a:rPr>
              <a:t> – Using aerial photography it is possible to use characteristics to distinguish between streets.</a:t>
            </a:r>
          </a:p>
        </p:txBody>
      </p:sp>
    </p:spTree>
    <p:extLst>
      <p:ext uri="{BB962C8B-B14F-4D97-AF65-F5344CB8AC3E}">
        <p14:creationId xmlns:p14="http://schemas.microsoft.com/office/powerpoint/2010/main" val="122285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14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50AC-3EBB-4478-A952-BC68D6825DAF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14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978382-842D-4484-8097-07362B285A0F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19CFE-E889-49F6-9BB5-6D7C8609F2D9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FDD67-F4A1-4C80-98BE-C0C49AB00740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2A23AA-AA3A-438B-84AA-278C609D2FD8}"/>
              </a:ext>
            </a:extLst>
          </p:cNvPr>
          <p:cNvGrpSpPr/>
          <p:nvPr/>
        </p:nvGrpSpPr>
        <p:grpSpPr>
          <a:xfrm>
            <a:off x="-108520" y="188640"/>
            <a:ext cx="9217595" cy="6561360"/>
            <a:chOff x="-108520" y="188640"/>
            <a:chExt cx="9217595" cy="656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17481A-CB7A-4297-BFBB-902FFA57ABFA}"/>
                </a:ext>
              </a:extLst>
            </p:cNvPr>
            <p:cNvSpPr/>
            <p:nvPr/>
          </p:nvSpPr>
          <p:spPr>
            <a:xfrm>
              <a:off x="72000" y="188640"/>
              <a:ext cx="896449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4400" dirty="0">
                  <a:solidFill>
                    <a:srgbClr val="000000"/>
                  </a:solidFill>
                  <a:latin typeface="Arial Bold" panose="020B07040202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Creating Garden Profiles For Each LSOA </a:t>
              </a:r>
              <a:endParaRPr lang="en-GB" sz="4400" dirty="0"/>
            </a:p>
          </p:txBody>
        </p: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E82A3DBC-DA20-4DFE-AA53-8AF7A256C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8520" y="1412776"/>
              <a:ext cx="9217595" cy="5337224"/>
              <a:chOff x="2167009" y="1669054"/>
              <a:chExt cx="9596609" cy="5023814"/>
            </a:xfrm>
          </p:grpSpPr>
          <p:graphicFrame>
            <p:nvGraphicFramePr>
              <p:cNvPr id="14" name="Chart 2">
                <a:extLst>
                  <a:ext uri="{FF2B5EF4-FFF2-40B4-BE49-F238E27FC236}">
                    <a16:creationId xmlns:a16="http://schemas.microsoft.com/office/drawing/2014/main" id="{201E3E1E-851B-497E-A1C9-1E8F7A88E862}"/>
                  </a:ext>
                </a:extLst>
              </p:cNvPr>
              <p:cNvGraphicFramePr/>
              <p:nvPr/>
            </p:nvGraphicFramePr>
            <p:xfrm>
              <a:off x="2167009" y="1669054"/>
              <a:ext cx="3199887" cy="25821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Chart 3">
                <a:extLst>
                  <a:ext uri="{FF2B5EF4-FFF2-40B4-BE49-F238E27FC236}">
                    <a16:creationId xmlns:a16="http://schemas.microsoft.com/office/drawing/2014/main" id="{FB1D24B6-3B42-4403-ACD0-2BA24494C71F}"/>
                  </a:ext>
                </a:extLst>
              </p:cNvPr>
              <p:cNvGraphicFramePr/>
              <p:nvPr/>
            </p:nvGraphicFramePr>
            <p:xfrm>
              <a:off x="4751661" y="1708913"/>
              <a:ext cx="3860907" cy="25422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6" name="Chart 4">
                <a:extLst>
                  <a:ext uri="{FF2B5EF4-FFF2-40B4-BE49-F238E27FC236}">
                    <a16:creationId xmlns:a16="http://schemas.microsoft.com/office/drawing/2014/main" id="{1CAE6215-9249-4B74-919A-9FE5A3F37FF1}"/>
                  </a:ext>
                </a:extLst>
              </p:cNvPr>
              <p:cNvGraphicFramePr/>
              <p:nvPr/>
            </p:nvGraphicFramePr>
            <p:xfrm>
              <a:off x="8034183" y="1670407"/>
              <a:ext cx="3729435" cy="25807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7" name="Chart 5">
                <a:extLst>
                  <a:ext uri="{FF2B5EF4-FFF2-40B4-BE49-F238E27FC236}">
                    <a16:creationId xmlns:a16="http://schemas.microsoft.com/office/drawing/2014/main" id="{AFE5C37D-7CF4-4E90-B128-A17E5E283139}"/>
                  </a:ext>
                </a:extLst>
              </p:cNvPr>
              <p:cNvGraphicFramePr/>
              <p:nvPr/>
            </p:nvGraphicFramePr>
            <p:xfrm>
              <a:off x="2406316" y="4251155"/>
              <a:ext cx="4178789" cy="24417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8" name="Chart 6">
                <a:extLst>
                  <a:ext uri="{FF2B5EF4-FFF2-40B4-BE49-F238E27FC236}">
                    <a16:creationId xmlns:a16="http://schemas.microsoft.com/office/drawing/2014/main" id="{18C85E41-F648-4C0F-928D-9EF1FB8907F2}"/>
                  </a:ext>
                </a:extLst>
              </p:cNvPr>
              <p:cNvGraphicFramePr/>
              <p:nvPr/>
            </p:nvGraphicFramePr>
            <p:xfrm>
              <a:off x="7134834" y="4251155"/>
              <a:ext cx="4235116" cy="24417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1685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15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97A6-848D-45EC-A85F-49B6F6F66825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15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83866C-5750-48D9-9962-44E0A2A516A2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2B4B7-2BE9-4EC3-8082-8761915C8EB0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3672F-3824-4B36-8C25-5F73C330CEB2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5AF225-3CC7-45E7-9A12-907A71F7A9B2}"/>
              </a:ext>
            </a:extLst>
          </p:cNvPr>
          <p:cNvGrpSpPr/>
          <p:nvPr/>
        </p:nvGrpSpPr>
        <p:grpSpPr>
          <a:xfrm>
            <a:off x="-108520" y="188640"/>
            <a:ext cx="9217595" cy="6561360"/>
            <a:chOff x="-108520" y="188640"/>
            <a:chExt cx="9217595" cy="656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CC2EC1-1E53-4C25-9877-2694F06777CE}"/>
                </a:ext>
              </a:extLst>
            </p:cNvPr>
            <p:cNvSpPr/>
            <p:nvPr/>
          </p:nvSpPr>
          <p:spPr>
            <a:xfrm>
              <a:off x="72000" y="188640"/>
              <a:ext cx="896449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4400" dirty="0">
                  <a:solidFill>
                    <a:srgbClr val="000000"/>
                  </a:solidFill>
                  <a:latin typeface="Arial Bold" panose="020B07040202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Creating Garden Profiles For Each LSOA </a:t>
              </a:r>
              <a:endParaRPr lang="en-GB" sz="4400" dirty="0"/>
            </a:p>
          </p:txBody>
        </p: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3E624881-AF3F-4785-A11F-83265BB80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8520" y="1412776"/>
              <a:ext cx="9217595" cy="5337224"/>
              <a:chOff x="2167009" y="1669054"/>
              <a:chExt cx="9596609" cy="5023814"/>
            </a:xfrm>
          </p:grpSpPr>
          <p:graphicFrame>
            <p:nvGraphicFramePr>
              <p:cNvPr id="14" name="Chart 2">
                <a:extLst>
                  <a:ext uri="{FF2B5EF4-FFF2-40B4-BE49-F238E27FC236}">
                    <a16:creationId xmlns:a16="http://schemas.microsoft.com/office/drawing/2014/main" id="{7AA51320-90D0-47CA-AB18-44FB9DA62A50}"/>
                  </a:ext>
                </a:extLst>
              </p:cNvPr>
              <p:cNvGraphicFramePr/>
              <p:nvPr/>
            </p:nvGraphicFramePr>
            <p:xfrm>
              <a:off x="2167009" y="1669054"/>
              <a:ext cx="3199887" cy="25821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5" name="Chart 3">
                <a:extLst>
                  <a:ext uri="{FF2B5EF4-FFF2-40B4-BE49-F238E27FC236}">
                    <a16:creationId xmlns:a16="http://schemas.microsoft.com/office/drawing/2014/main" id="{652A6001-A8C1-466A-AF04-B6EAEE93240E}"/>
                  </a:ext>
                </a:extLst>
              </p:cNvPr>
              <p:cNvGraphicFramePr/>
              <p:nvPr/>
            </p:nvGraphicFramePr>
            <p:xfrm>
              <a:off x="4751661" y="1708913"/>
              <a:ext cx="3860907" cy="25422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6" name="Chart 4">
                <a:extLst>
                  <a:ext uri="{FF2B5EF4-FFF2-40B4-BE49-F238E27FC236}">
                    <a16:creationId xmlns:a16="http://schemas.microsoft.com/office/drawing/2014/main" id="{2D413DDC-F11F-4794-8777-D5908BD53B74}"/>
                  </a:ext>
                </a:extLst>
              </p:cNvPr>
              <p:cNvGraphicFramePr/>
              <p:nvPr/>
            </p:nvGraphicFramePr>
            <p:xfrm>
              <a:off x="8034183" y="1670407"/>
              <a:ext cx="3729435" cy="25807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7" name="Chart 5">
                <a:extLst>
                  <a:ext uri="{FF2B5EF4-FFF2-40B4-BE49-F238E27FC236}">
                    <a16:creationId xmlns:a16="http://schemas.microsoft.com/office/drawing/2014/main" id="{0F339DEB-ACB1-4FC4-BE22-126FAB239889}"/>
                  </a:ext>
                </a:extLst>
              </p:cNvPr>
              <p:cNvGraphicFramePr/>
              <p:nvPr/>
            </p:nvGraphicFramePr>
            <p:xfrm>
              <a:off x="2406316" y="4251155"/>
              <a:ext cx="4178789" cy="24417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8" name="Chart 6">
                <a:extLst>
                  <a:ext uri="{FF2B5EF4-FFF2-40B4-BE49-F238E27FC236}">
                    <a16:creationId xmlns:a16="http://schemas.microsoft.com/office/drawing/2014/main" id="{DD93BC00-4CAC-4E42-BD50-106A0A16965D}"/>
                  </a:ext>
                </a:extLst>
              </p:cNvPr>
              <p:cNvGraphicFramePr/>
              <p:nvPr/>
            </p:nvGraphicFramePr>
            <p:xfrm>
              <a:off x="7134834" y="4251155"/>
              <a:ext cx="4235116" cy="244171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1843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16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041C6-2FC6-4CCD-ADD5-6DC792CF457F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16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48A59A-9099-438B-BD1F-628BBF506C3E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25CC8-719A-4A0A-99C8-11C7FAF5FB6A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A8F912-FD5E-4D1D-AFE5-DF54426A05A5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4A06720-22E1-413D-8E1C-6F91DE827E71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1630363"/>
            <a:ext cx="8794750" cy="4887912"/>
            <a:chOff x="886620" y="1904996"/>
            <a:chExt cx="9386296" cy="4779944"/>
          </a:xfrm>
        </p:grpSpPr>
        <p:graphicFrame>
          <p:nvGraphicFramePr>
            <p:cNvPr id="11" name="Chart 2">
              <a:extLst>
                <a:ext uri="{FF2B5EF4-FFF2-40B4-BE49-F238E27FC236}">
                  <a16:creationId xmlns:a16="http://schemas.microsoft.com/office/drawing/2014/main" id="{2AB5D472-1C47-40D2-9906-1CECDF4DA5F2}"/>
                </a:ext>
              </a:extLst>
            </p:cNvPr>
            <p:cNvGraphicFramePr/>
            <p:nvPr/>
          </p:nvGraphicFramePr>
          <p:xfrm>
            <a:off x="886620" y="1904996"/>
            <a:ext cx="2835261" cy="21916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3">
              <a:extLst>
                <a:ext uri="{FF2B5EF4-FFF2-40B4-BE49-F238E27FC236}">
                  <a16:creationId xmlns:a16="http://schemas.microsoft.com/office/drawing/2014/main" id="{915A09F8-F5B7-4977-AC58-3BCB4314C1AD}"/>
                </a:ext>
              </a:extLst>
            </p:cNvPr>
            <p:cNvGraphicFramePr/>
            <p:nvPr/>
          </p:nvGraphicFramePr>
          <p:xfrm>
            <a:off x="4085402" y="1934486"/>
            <a:ext cx="2913692" cy="2162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4">
              <a:extLst>
                <a:ext uri="{FF2B5EF4-FFF2-40B4-BE49-F238E27FC236}">
                  <a16:creationId xmlns:a16="http://schemas.microsoft.com/office/drawing/2014/main" id="{3C0A3DBE-FC7E-4DE2-8AAE-9CEF919169D3}"/>
                </a:ext>
              </a:extLst>
            </p:cNvPr>
            <p:cNvGraphicFramePr/>
            <p:nvPr/>
          </p:nvGraphicFramePr>
          <p:xfrm>
            <a:off x="7382139" y="1962670"/>
            <a:ext cx="2890777" cy="2114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5">
              <a:extLst>
                <a:ext uri="{FF2B5EF4-FFF2-40B4-BE49-F238E27FC236}">
                  <a16:creationId xmlns:a16="http://schemas.microsoft.com/office/drawing/2014/main" id="{D2872E31-D9AF-4DE0-8310-D73DF28EDDAA}"/>
                </a:ext>
              </a:extLst>
            </p:cNvPr>
            <p:cNvGraphicFramePr/>
            <p:nvPr/>
          </p:nvGraphicFramePr>
          <p:xfrm>
            <a:off x="886620" y="4414979"/>
            <a:ext cx="2835261" cy="2269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Chart 6">
              <a:extLst>
                <a:ext uri="{FF2B5EF4-FFF2-40B4-BE49-F238E27FC236}">
                  <a16:creationId xmlns:a16="http://schemas.microsoft.com/office/drawing/2014/main" id="{BEF13590-70AC-4265-8741-3605FD783AAA}"/>
                </a:ext>
              </a:extLst>
            </p:cNvPr>
            <p:cNvGraphicFramePr/>
            <p:nvPr/>
          </p:nvGraphicFramePr>
          <p:xfrm>
            <a:off x="7245265" y="4522769"/>
            <a:ext cx="3027651" cy="2162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AEA09847-4FB6-498D-A834-C62050AC7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441825"/>
            <a:ext cx="1617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1 = Trees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 = Shrubs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3 = Plants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4 = Lawn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5 = Pave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FBCFF0A-D875-4801-9EE6-43198E15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" y="26988"/>
            <a:ext cx="89831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Creating Diversity Profiles For Each LSOA</a:t>
            </a:r>
            <a:b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GB" altLang="en-US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17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B843D-E986-4C3F-B640-DF634430818E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17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053B9E-9AE2-4007-9F2E-EB19D9E9D066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7108E-EE60-4540-89A7-43CB9332A469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8A9F2-83BC-4133-9158-B8BC725CADEE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CA182AAC-0521-4D7F-83D0-4EAA906DDCD4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1630363"/>
            <a:ext cx="8794750" cy="4887912"/>
            <a:chOff x="886620" y="1904996"/>
            <a:chExt cx="9386296" cy="4779944"/>
          </a:xfrm>
        </p:grpSpPr>
        <p:graphicFrame>
          <p:nvGraphicFramePr>
            <p:cNvPr id="11" name="Chart 2">
              <a:extLst>
                <a:ext uri="{FF2B5EF4-FFF2-40B4-BE49-F238E27FC236}">
                  <a16:creationId xmlns:a16="http://schemas.microsoft.com/office/drawing/2014/main" id="{104BC98D-FDC8-4BE0-9486-105CEAF9D229}"/>
                </a:ext>
              </a:extLst>
            </p:cNvPr>
            <p:cNvGraphicFramePr/>
            <p:nvPr/>
          </p:nvGraphicFramePr>
          <p:xfrm>
            <a:off x="886620" y="1904996"/>
            <a:ext cx="2835261" cy="21916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3">
              <a:extLst>
                <a:ext uri="{FF2B5EF4-FFF2-40B4-BE49-F238E27FC236}">
                  <a16:creationId xmlns:a16="http://schemas.microsoft.com/office/drawing/2014/main" id="{180FFF2A-9B04-45D1-A25E-F26EBFDF6BFB}"/>
                </a:ext>
              </a:extLst>
            </p:cNvPr>
            <p:cNvGraphicFramePr/>
            <p:nvPr/>
          </p:nvGraphicFramePr>
          <p:xfrm>
            <a:off x="4085402" y="1934486"/>
            <a:ext cx="2913692" cy="2162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4">
              <a:extLst>
                <a:ext uri="{FF2B5EF4-FFF2-40B4-BE49-F238E27FC236}">
                  <a16:creationId xmlns:a16="http://schemas.microsoft.com/office/drawing/2014/main" id="{84907107-F09C-4DE9-A440-61B5338DB8B9}"/>
                </a:ext>
              </a:extLst>
            </p:cNvPr>
            <p:cNvGraphicFramePr/>
            <p:nvPr/>
          </p:nvGraphicFramePr>
          <p:xfrm>
            <a:off x="7382139" y="1962670"/>
            <a:ext cx="2890777" cy="21145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5">
              <a:extLst>
                <a:ext uri="{FF2B5EF4-FFF2-40B4-BE49-F238E27FC236}">
                  <a16:creationId xmlns:a16="http://schemas.microsoft.com/office/drawing/2014/main" id="{6D5F25AB-AEB6-48A9-BCDE-E507893D09F5}"/>
                </a:ext>
              </a:extLst>
            </p:cNvPr>
            <p:cNvGraphicFramePr/>
            <p:nvPr/>
          </p:nvGraphicFramePr>
          <p:xfrm>
            <a:off x="886620" y="4414979"/>
            <a:ext cx="2835261" cy="22699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Chart 6">
              <a:extLst>
                <a:ext uri="{FF2B5EF4-FFF2-40B4-BE49-F238E27FC236}">
                  <a16:creationId xmlns:a16="http://schemas.microsoft.com/office/drawing/2014/main" id="{5D301DE8-138D-4A03-9BE8-17BF0D8B03A8}"/>
                </a:ext>
              </a:extLst>
            </p:cNvPr>
            <p:cNvGraphicFramePr/>
            <p:nvPr/>
          </p:nvGraphicFramePr>
          <p:xfrm>
            <a:off x="7245265" y="4522769"/>
            <a:ext cx="3027651" cy="2162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7" name="TextBox 7">
            <a:extLst>
              <a:ext uri="{FF2B5EF4-FFF2-40B4-BE49-F238E27FC236}">
                <a16:creationId xmlns:a16="http://schemas.microsoft.com/office/drawing/2014/main" id="{B2383DD6-B103-44B1-A609-325F810F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441825"/>
            <a:ext cx="1617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1 = Trees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 = Shrubs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3 = Plants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4 = Lawn</a:t>
            </a:r>
          </a:p>
          <a:p>
            <a:pPr eaLnBrk="1" hangingPunct="1"/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5 = Pave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D1D8E32-F1FC-4C33-9438-565EEC09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" y="26988"/>
            <a:ext cx="89831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Creating Diversity Profiles For Each LSOA</a:t>
            </a:r>
            <a:b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GB" altLang="en-US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2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18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4FC50BB-3A33-4423-8445-712B37E5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" y="26988"/>
            <a:ext cx="89831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Yet To Come…</a:t>
            </a:r>
            <a:b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GB" altLang="en-US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D57B3-01FB-499E-BB4F-A010B526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6384" r="36613" b="12182"/>
          <a:stretch/>
        </p:blipFill>
        <p:spPr>
          <a:xfrm>
            <a:off x="72000" y="1245119"/>
            <a:ext cx="5040560" cy="3672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6784A-C5AA-4389-A9D9-DC1611271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9503" r="37400" b="17785"/>
          <a:stretch/>
        </p:blipFill>
        <p:spPr>
          <a:xfrm>
            <a:off x="4566015" y="3189780"/>
            <a:ext cx="4536504" cy="32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19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11F043-70B5-4755-8F60-BB4BD12F9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" y="26988"/>
            <a:ext cx="89831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Yet To Come…</a:t>
            </a:r>
            <a:b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GB" altLang="en-US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8529CE-7624-4C96-A6E6-2C51A3C8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06450"/>
            <a:ext cx="7874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2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2" descr="Image result for university of salfor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F7DCB8-24A8-4963-A589-F3435FDF1703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2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1C069F-5480-4CE9-BAD1-F86103324445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E7056-C205-4076-B798-CE3F5536E6EE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2" descr="Image result for university of salford logo">
            <a:extLst>
              <a:ext uri="{FF2B5EF4-FFF2-40B4-BE49-F238E27FC236}">
                <a16:creationId xmlns:a16="http://schemas.microsoft.com/office/drawing/2014/main" id="{224B8E50-91D5-4D1D-A2C2-DE9E5CFC9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F6A86-9368-4F34-8091-E1458714B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90"/>
            <a:ext cx="9144000" cy="555151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D8BA343-BEBF-4E3E-A148-C2E14ADF62FA}"/>
              </a:ext>
            </a:extLst>
          </p:cNvPr>
          <p:cNvSpPr/>
          <p:nvPr/>
        </p:nvSpPr>
        <p:spPr>
          <a:xfrm>
            <a:off x="611560" y="1484784"/>
            <a:ext cx="2160240" cy="1368152"/>
          </a:xfrm>
          <a:prstGeom prst="wedgeRoundRectCallout">
            <a:avLst>
              <a:gd name="adj1" fmla="val 87136"/>
              <a:gd name="adj2" fmla="val 92527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They want me to do what?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F03B7-96F7-422A-8D95-5F4602F57C9B}"/>
              </a:ext>
            </a:extLst>
          </p:cNvPr>
          <p:cNvSpPr txBox="1"/>
          <p:nvPr/>
        </p:nvSpPr>
        <p:spPr>
          <a:xfrm>
            <a:off x="-2907" y="11720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25 Year Environment Plan</a:t>
            </a:r>
          </a:p>
        </p:txBody>
      </p:sp>
    </p:spTree>
    <p:extLst>
      <p:ext uri="{BB962C8B-B14F-4D97-AF65-F5344CB8AC3E}">
        <p14:creationId xmlns:p14="http://schemas.microsoft.com/office/powerpoint/2010/main" val="286092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20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B55320C0-E580-4A2B-9BE5-2DBD9F95F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4" y="820911"/>
            <a:ext cx="8190660" cy="5405264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AFCF010B-1F1E-4378-B407-16850979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" y="26988"/>
            <a:ext cx="89831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The Bigger Picture.</a:t>
            </a:r>
            <a:br>
              <a:rPr lang="en-GB" altLang="en-US" dirty="0">
                <a:solidFill>
                  <a:srgbClr val="000000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GB" altLang="en-US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2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3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1BC64-317F-4B3C-AACA-117E8B3A6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37035" cy="5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4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AB34C16-F934-4A20-85B1-42BE83F4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" y="331138"/>
            <a:ext cx="9118875" cy="60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4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FC537-5F97-470B-A007-FE35E1F7B0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70536-2197-4501-B67D-3D10A4427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CB8ED8-3610-4984-A801-97E5BB943E6B}"/>
              </a:ext>
            </a:extLst>
          </p:cNvPr>
          <p:cNvSpPr/>
          <p:nvPr/>
        </p:nvSpPr>
        <p:spPr>
          <a:xfrm>
            <a:off x="1745940" y="3645024"/>
            <a:ext cx="5652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Edge Space: Privately owned land without the primary purpose of environmental gain.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99618 0.0013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6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E364D-0AED-461D-8F2E-2683501EB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4872"/>
          <a:stretch/>
        </p:blipFill>
        <p:spPr>
          <a:xfrm>
            <a:off x="0" y="260648"/>
            <a:ext cx="9143999" cy="61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6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7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18498-9E7D-4504-A77B-6990F62D4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5580" r="53485" b="5144"/>
          <a:stretch/>
        </p:blipFill>
        <p:spPr>
          <a:xfrm>
            <a:off x="1127969" y="0"/>
            <a:ext cx="7040882" cy="67056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0D363E7-F50E-4542-B494-C85079C4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5"/>
            <a:ext cx="226254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8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11A91-8A52-4ECA-AD8F-B539E2230D9C}"/>
              </a:ext>
            </a:extLst>
          </p:cNvPr>
          <p:cNvSpPr txBox="1">
            <a:spLocks/>
          </p:cNvSpPr>
          <p:nvPr/>
        </p:nvSpPr>
        <p:spPr bwMode="auto">
          <a:xfrm>
            <a:off x="8172450" y="6400800"/>
            <a:ext cx="4318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C2FC537-5F97-470B-A007-FE35E1F7B0D4}" type="slidenum">
              <a:rPr lang="en-GB" altLang="en-US" smtClean="0">
                <a:latin typeface="Arial Black" panose="020B0A04020102020204" pitchFamily="34" charset="0"/>
              </a:rPr>
              <a:pPr/>
              <a:t>8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A96D8-1468-4587-9BC0-A586E7FB8ECE}"/>
              </a:ext>
            </a:extLst>
          </p:cNvPr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50C947-F272-42F2-8A0A-B8A65C3E3A1B}"/>
              </a:ext>
            </a:extLst>
          </p:cNvPr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77134-015D-4672-AC32-82A4D6D6DE7B}"/>
              </a:ext>
            </a:extLst>
          </p:cNvPr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987168-3ACA-4681-A4D6-1369AD9809C8}"/>
              </a:ext>
            </a:extLst>
          </p:cNvPr>
          <p:cNvGrpSpPr/>
          <p:nvPr/>
        </p:nvGrpSpPr>
        <p:grpSpPr>
          <a:xfrm>
            <a:off x="36000" y="60293"/>
            <a:ext cx="9037075" cy="6140936"/>
            <a:chOff x="36000" y="60293"/>
            <a:chExt cx="9037075" cy="61409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EDBACA-8243-4E37-863D-30284CE45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9" t="31102" r="31448" b="18347"/>
            <a:stretch>
              <a:fillRect/>
            </a:stretch>
          </p:blipFill>
          <p:spPr bwMode="auto">
            <a:xfrm>
              <a:off x="1439627" y="1484784"/>
              <a:ext cx="6264746" cy="471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A132BC-F01A-45F9-B3C6-45B65DCBB3BD}"/>
                </a:ext>
              </a:extLst>
            </p:cNvPr>
            <p:cNvSpPr/>
            <p:nvPr/>
          </p:nvSpPr>
          <p:spPr>
            <a:xfrm>
              <a:off x="36000" y="60293"/>
              <a:ext cx="9037075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4400" b="1" dirty="0">
                  <a:latin typeface="Century Gothic" panose="020B0502020202020204" pitchFamily="34" charset="0"/>
                  <a:ea typeface="ＭＳ Ｐゴシック" panose="020B0600070205080204" pitchFamily="34" charset="-128"/>
                  <a:cs typeface="Arial Bold" panose="020B0704020202020204" pitchFamily="34" charset="0"/>
                </a:rPr>
                <a:t>Identifying the Size and Characteristics of Edge Space</a:t>
              </a:r>
              <a:endParaRPr lang="en-GB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900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72450" y="6400800"/>
            <a:ext cx="4318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2FC537-5F97-470B-A007-FE35E1F7B0D4}" type="slidenum">
              <a:rPr lang="en-GB" altLang="en-US">
                <a:latin typeface="Arial Black" panose="020B0A04020102020204" pitchFamily="34" charset="0"/>
              </a:rPr>
              <a:pPr/>
              <a:t>9</a:t>
            </a:fld>
            <a:endParaRPr lang="en-GB" altLang="en-US">
              <a:latin typeface="Arial Black" panose="020B0A04020102020204" pitchFamily="34" charset="0"/>
            </a:endParaRPr>
          </a:p>
        </p:txBody>
      </p:sp>
      <p:sp>
        <p:nvSpPr>
          <p:cNvPr id="2051" name="Slide Number Placeholder 5"/>
          <p:cNvSpPr txBox="1">
            <a:spLocks/>
          </p:cNvSpPr>
          <p:nvPr/>
        </p:nvSpPr>
        <p:spPr bwMode="auto">
          <a:xfrm>
            <a:off x="8316913" y="6400800"/>
            <a:ext cx="792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1200">
                <a:latin typeface="Arial Black" panose="020B0A04020102020204" pitchFamily="34" charset="0"/>
              </a:rPr>
              <a:t>of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750050"/>
            <a:ext cx="7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01CC92-4B07-43EE-9984-A8055A04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Effects of Social Factors</a:t>
            </a:r>
          </a:p>
          <a:p>
            <a:r>
              <a:rPr lang="en-GB" altLang="en-US" sz="3600" b="1">
                <a:latin typeface="Century Gothic" panose="020B0502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Index of Multiple Deprivation</a:t>
            </a:r>
            <a:endParaRPr lang="en-GB" altLang="en-US" sz="3600" b="1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2C45D-2A5E-4174-AEB1-0DFB90DD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b="3983"/>
          <a:stretch/>
        </p:blipFill>
        <p:spPr>
          <a:xfrm>
            <a:off x="120716" y="1988840"/>
            <a:ext cx="888096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8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</p:sld>
</file>

<file path=ppt/theme/theme1.xml><?xml version="1.0" encoding="utf-8"?>
<a:theme xmlns:a="http://schemas.openxmlformats.org/drawingml/2006/main" name="PechaKuchaTemplateOffice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ippedClassroomPechaKucha" id="{E3EAEBB7-F1F0-4EFF-8E69-20ACF29F7BE8}" vid="{64234C95-21EB-4AD0-9415-B70362EDD7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Independent Chair 11 May 2015</Template>
  <TotalTime>195</TotalTime>
  <Words>383</Words>
  <Application>Microsoft Office PowerPoint</Application>
  <PresentationFormat>On-screen Show (4:3)</PresentationFormat>
  <Paragraphs>117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Arial Black</vt:lpstr>
      <vt:lpstr>Arial Bold</vt:lpstr>
      <vt:lpstr>Calibri</vt:lpstr>
      <vt:lpstr>Century Gothic</vt:lpstr>
      <vt:lpstr>PechaKuchaTemplateOffice2013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Salford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Sheppard Victoria</dc:creator>
  <cp:lastModifiedBy>Katie Scaletta</cp:lastModifiedBy>
  <cp:revision>18</cp:revision>
  <dcterms:created xsi:type="dcterms:W3CDTF">2016-01-21T08:54:21Z</dcterms:created>
  <dcterms:modified xsi:type="dcterms:W3CDTF">2017-06-26T19:21:34Z</dcterms:modified>
</cp:coreProperties>
</file>