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14"/>
  </p:notesMasterIdLst>
  <p:sldIdLst>
    <p:sldId id="682" r:id="rId2"/>
    <p:sldId id="708" r:id="rId3"/>
    <p:sldId id="701" r:id="rId4"/>
    <p:sldId id="652" r:id="rId5"/>
    <p:sldId id="702" r:id="rId6"/>
    <p:sldId id="677" r:id="rId7"/>
    <p:sldId id="696" r:id="rId8"/>
    <p:sldId id="704" r:id="rId9"/>
    <p:sldId id="703" r:id="rId10"/>
    <p:sldId id="705" r:id="rId11"/>
    <p:sldId id="707" r:id="rId12"/>
    <p:sldId id="706"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7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9507A-5E81-4ABA-8DE0-25681C4D86E5}" v="63" dt="2024-08-28T11:31:33.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74" autoAdjust="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e Edge" userId="aef3505a-a342-46f4-ab45-232bf88516db" providerId="ADAL" clId="{0349507A-5E81-4ABA-8DE0-25681C4D86E5}"/>
    <pc:docChg chg="undo custSel addSld delSld modSld sldOrd">
      <pc:chgData name="Clare Edge" userId="aef3505a-a342-46f4-ab45-232bf88516db" providerId="ADAL" clId="{0349507A-5E81-4ABA-8DE0-25681C4D86E5}" dt="2024-09-11T12:47:15.518" v="1635"/>
      <pc:docMkLst>
        <pc:docMk/>
      </pc:docMkLst>
      <pc:sldChg chg="modSp mod">
        <pc:chgData name="Clare Edge" userId="aef3505a-a342-46f4-ab45-232bf88516db" providerId="ADAL" clId="{0349507A-5E81-4ABA-8DE0-25681C4D86E5}" dt="2024-08-28T12:52:11.352" v="1550" actId="20577"/>
        <pc:sldMkLst>
          <pc:docMk/>
          <pc:sldMk cId="565678173" sldId="677"/>
        </pc:sldMkLst>
        <pc:spChg chg="mod">
          <ac:chgData name="Clare Edge" userId="aef3505a-a342-46f4-ab45-232bf88516db" providerId="ADAL" clId="{0349507A-5E81-4ABA-8DE0-25681C4D86E5}" dt="2024-08-28T12:51:33.842" v="1546" actId="403"/>
          <ac:spMkLst>
            <pc:docMk/>
            <pc:sldMk cId="565678173" sldId="677"/>
            <ac:spMk id="2" creationId="{FEB0DFEF-9B29-48C1-91C4-8F6F453EF3F8}"/>
          </ac:spMkLst>
        </pc:spChg>
        <pc:spChg chg="mod">
          <ac:chgData name="Clare Edge" userId="aef3505a-a342-46f4-ab45-232bf88516db" providerId="ADAL" clId="{0349507A-5E81-4ABA-8DE0-25681C4D86E5}" dt="2024-08-28T12:52:11.352" v="1550" actId="20577"/>
          <ac:spMkLst>
            <pc:docMk/>
            <pc:sldMk cId="565678173" sldId="677"/>
            <ac:spMk id="3" creationId="{C7C55F43-28BA-4EAD-AF35-CBBBC5191C83}"/>
          </ac:spMkLst>
        </pc:spChg>
      </pc:sldChg>
      <pc:sldChg chg="modSp mod">
        <pc:chgData name="Clare Edge" userId="aef3505a-a342-46f4-ab45-232bf88516db" providerId="ADAL" clId="{0349507A-5E81-4ABA-8DE0-25681C4D86E5}" dt="2024-08-27T11:26:26.715" v="535" actId="1076"/>
        <pc:sldMkLst>
          <pc:docMk/>
          <pc:sldMk cId="2840469588" sldId="682"/>
        </pc:sldMkLst>
        <pc:spChg chg="mod">
          <ac:chgData name="Clare Edge" userId="aef3505a-a342-46f4-ab45-232bf88516db" providerId="ADAL" clId="{0349507A-5E81-4ABA-8DE0-25681C4D86E5}" dt="2024-08-27T11:26:26.715" v="535" actId="1076"/>
          <ac:spMkLst>
            <pc:docMk/>
            <pc:sldMk cId="2840469588" sldId="682"/>
            <ac:spMk id="2" creationId="{A0B80D31-1778-42BC-8A28-775959CFA0B7}"/>
          </ac:spMkLst>
        </pc:spChg>
        <pc:spChg chg="mod">
          <ac:chgData name="Clare Edge" userId="aef3505a-a342-46f4-ab45-232bf88516db" providerId="ADAL" clId="{0349507A-5E81-4ABA-8DE0-25681C4D86E5}" dt="2024-08-27T11:26:11.613" v="534" actId="27636"/>
          <ac:spMkLst>
            <pc:docMk/>
            <pc:sldMk cId="2840469588" sldId="682"/>
            <ac:spMk id="3" creationId="{97A9FEC8-61AE-4530-9576-9209A8FA9F43}"/>
          </ac:spMkLst>
        </pc:spChg>
      </pc:sldChg>
      <pc:sldChg chg="ord">
        <pc:chgData name="Clare Edge" userId="aef3505a-a342-46f4-ab45-232bf88516db" providerId="ADAL" clId="{0349507A-5E81-4ABA-8DE0-25681C4D86E5}" dt="2024-08-27T11:15:25.725" v="76"/>
        <pc:sldMkLst>
          <pc:docMk/>
          <pc:sldMk cId="3824270574" sldId="696"/>
        </pc:sldMkLst>
      </pc:sldChg>
      <pc:sldChg chg="addSp delSp modSp mod setBg setClrOvrMap modNotesTx">
        <pc:chgData name="Clare Edge" userId="aef3505a-a342-46f4-ab45-232bf88516db" providerId="ADAL" clId="{0349507A-5E81-4ABA-8DE0-25681C4D86E5}" dt="2024-09-11T12:47:15.518" v="1635"/>
        <pc:sldMkLst>
          <pc:docMk/>
          <pc:sldMk cId="4072077898" sldId="701"/>
        </pc:sldMkLst>
        <pc:spChg chg="mod">
          <ac:chgData name="Clare Edge" userId="aef3505a-a342-46f4-ab45-232bf88516db" providerId="ADAL" clId="{0349507A-5E81-4ABA-8DE0-25681C4D86E5}" dt="2024-08-28T11:31:12.153" v="1288" actId="26606"/>
          <ac:spMkLst>
            <pc:docMk/>
            <pc:sldMk cId="4072077898" sldId="701"/>
            <ac:spMk id="2" creationId="{839F4148-1188-B512-ACD0-063166BC7B99}"/>
          </ac:spMkLst>
        </pc:spChg>
        <pc:spChg chg="add del mod">
          <ac:chgData name="Clare Edge" userId="aef3505a-a342-46f4-ab45-232bf88516db" providerId="ADAL" clId="{0349507A-5E81-4ABA-8DE0-25681C4D86E5}" dt="2024-09-11T12:47:15.518" v="1635"/>
          <ac:spMkLst>
            <pc:docMk/>
            <pc:sldMk cId="4072077898" sldId="701"/>
            <ac:spMk id="3" creationId="{42555C2A-983A-0A8D-9417-B19EFDCF9018}"/>
          </ac:spMkLst>
        </pc:spChg>
        <pc:spChg chg="add del">
          <ac:chgData name="Clare Edge" userId="aef3505a-a342-46f4-ab45-232bf88516db" providerId="ADAL" clId="{0349507A-5E81-4ABA-8DE0-25681C4D86E5}" dt="2024-08-28T11:31:12.153" v="1288" actId="26606"/>
          <ac:spMkLst>
            <pc:docMk/>
            <pc:sldMk cId="4072077898" sldId="701"/>
            <ac:spMk id="9" creationId="{907EF6B7-1338-4443-8C46-6A318D952DFD}"/>
          </ac:spMkLst>
        </pc:spChg>
        <pc:spChg chg="add del">
          <ac:chgData name="Clare Edge" userId="aef3505a-a342-46f4-ab45-232bf88516db" providerId="ADAL" clId="{0349507A-5E81-4ABA-8DE0-25681C4D86E5}" dt="2024-08-28T11:31:12.153" v="1288" actId="26606"/>
          <ac:spMkLst>
            <pc:docMk/>
            <pc:sldMk cId="4072077898" sldId="701"/>
            <ac:spMk id="11" creationId="{DAAE4CDD-124C-4DCF-9584-B6033B545DD5}"/>
          </ac:spMkLst>
        </pc:spChg>
        <pc:spChg chg="add del">
          <ac:chgData name="Clare Edge" userId="aef3505a-a342-46f4-ab45-232bf88516db" providerId="ADAL" clId="{0349507A-5E81-4ABA-8DE0-25681C4D86E5}" dt="2024-08-28T11:31:12.153" v="1288" actId="26606"/>
          <ac:spMkLst>
            <pc:docMk/>
            <pc:sldMk cId="4072077898" sldId="701"/>
            <ac:spMk id="13" creationId="{081E4A58-353D-44AE-B2FC-2A74E2E400F7}"/>
          </ac:spMkLst>
        </pc:spChg>
        <pc:spChg chg="add del">
          <ac:chgData name="Clare Edge" userId="aef3505a-a342-46f4-ab45-232bf88516db" providerId="ADAL" clId="{0349507A-5E81-4ABA-8DE0-25681C4D86E5}" dt="2024-08-28T11:31:05.877" v="1286" actId="26606"/>
          <ac:spMkLst>
            <pc:docMk/>
            <pc:sldMk cId="4072077898" sldId="701"/>
            <ac:spMk id="20" creationId="{9228552E-C8B1-4A80-8448-0787CE0FC704}"/>
          </ac:spMkLst>
        </pc:spChg>
        <pc:graphicFrameChg chg="add del">
          <ac:chgData name="Clare Edge" userId="aef3505a-a342-46f4-ab45-232bf88516db" providerId="ADAL" clId="{0349507A-5E81-4ABA-8DE0-25681C4D86E5}" dt="2024-08-28T11:31:05.877" v="1286" actId="26606"/>
          <ac:graphicFrameMkLst>
            <pc:docMk/>
            <pc:sldMk cId="4072077898" sldId="701"/>
            <ac:graphicFrameMk id="15" creationId="{173CDE7E-D4FA-DF81-4C09-0B031F46BF71}"/>
          </ac:graphicFrameMkLst>
        </pc:graphicFrameChg>
        <pc:graphicFrameChg chg="add del">
          <ac:chgData name="Clare Edge" userId="aef3505a-a342-46f4-ab45-232bf88516db" providerId="ADAL" clId="{0349507A-5E81-4ABA-8DE0-25681C4D86E5}" dt="2024-08-28T11:31:12.153" v="1288" actId="26606"/>
          <ac:graphicFrameMkLst>
            <pc:docMk/>
            <pc:sldMk cId="4072077898" sldId="701"/>
            <ac:graphicFrameMk id="23" creationId="{1E00CBC6-4159-679D-36F2-CA7939040A03}"/>
          </ac:graphicFrameMkLst>
        </pc:graphicFrameChg>
        <pc:picChg chg="mod">
          <ac:chgData name="Clare Edge" userId="aef3505a-a342-46f4-ab45-232bf88516db" providerId="ADAL" clId="{0349507A-5E81-4ABA-8DE0-25681C4D86E5}" dt="2024-08-28T11:31:33.514" v="1292" actId="1076"/>
          <ac:picMkLst>
            <pc:docMk/>
            <pc:sldMk cId="4072077898" sldId="701"/>
            <ac:picMk id="4" creationId="{20FBA3B6-1D8D-36DC-B02F-B71E6FFE5742}"/>
          </ac:picMkLst>
        </pc:picChg>
        <pc:picChg chg="add del">
          <ac:chgData name="Clare Edge" userId="aef3505a-a342-46f4-ab45-232bf88516db" providerId="ADAL" clId="{0349507A-5E81-4ABA-8DE0-25681C4D86E5}" dt="2024-08-28T11:31:05.877" v="1286" actId="26606"/>
          <ac:picMkLst>
            <pc:docMk/>
            <pc:sldMk cId="4072077898" sldId="701"/>
            <ac:picMk id="16" creationId="{D9FD87A9-6F17-9C60-6AB2-799D43058F4B}"/>
          </ac:picMkLst>
        </pc:picChg>
        <pc:picChg chg="add del">
          <ac:chgData name="Clare Edge" userId="aef3505a-a342-46f4-ab45-232bf88516db" providerId="ADAL" clId="{0349507A-5E81-4ABA-8DE0-25681C4D86E5}" dt="2024-08-28T11:31:12.153" v="1288" actId="26606"/>
          <ac:picMkLst>
            <pc:docMk/>
            <pc:sldMk cId="4072077898" sldId="701"/>
            <ac:picMk id="22" creationId="{34384558-8DCB-5225-7C6D-6CF8217FE232}"/>
          </ac:picMkLst>
        </pc:picChg>
      </pc:sldChg>
      <pc:sldChg chg="modSp mod">
        <pc:chgData name="Clare Edge" userId="aef3505a-a342-46f4-ab45-232bf88516db" providerId="ADAL" clId="{0349507A-5E81-4ABA-8DE0-25681C4D86E5}" dt="2024-08-27T11:27:21.148" v="541" actId="14100"/>
        <pc:sldMkLst>
          <pc:docMk/>
          <pc:sldMk cId="4171832583" sldId="702"/>
        </pc:sldMkLst>
        <pc:spChg chg="mod">
          <ac:chgData name="Clare Edge" userId="aef3505a-a342-46f4-ab45-232bf88516db" providerId="ADAL" clId="{0349507A-5E81-4ABA-8DE0-25681C4D86E5}" dt="2024-08-27T11:27:15.792" v="540" actId="27636"/>
          <ac:spMkLst>
            <pc:docMk/>
            <pc:sldMk cId="4171832583" sldId="702"/>
            <ac:spMk id="3" creationId="{4B5311B6-7680-6CCC-C438-9F44DC068339}"/>
          </ac:spMkLst>
        </pc:spChg>
        <pc:picChg chg="mod">
          <ac:chgData name="Clare Edge" userId="aef3505a-a342-46f4-ab45-232bf88516db" providerId="ADAL" clId="{0349507A-5E81-4ABA-8DE0-25681C4D86E5}" dt="2024-08-27T11:27:21.148" v="541" actId="14100"/>
          <ac:picMkLst>
            <pc:docMk/>
            <pc:sldMk cId="4171832583" sldId="702"/>
            <ac:picMk id="4" creationId="{76117041-CF4A-D80D-8D8D-6FF2D03CCFE0}"/>
          </ac:picMkLst>
        </pc:picChg>
      </pc:sldChg>
      <pc:sldChg chg="addSp modSp new mod setBg">
        <pc:chgData name="Clare Edge" userId="aef3505a-a342-46f4-ab45-232bf88516db" providerId="ADAL" clId="{0349507A-5E81-4ABA-8DE0-25681C4D86E5}" dt="2024-08-27T11:28:28.289" v="560" actId="20577"/>
        <pc:sldMkLst>
          <pc:docMk/>
          <pc:sldMk cId="384290377" sldId="703"/>
        </pc:sldMkLst>
        <pc:spChg chg="mod">
          <ac:chgData name="Clare Edge" userId="aef3505a-a342-46f4-ab45-232bf88516db" providerId="ADAL" clId="{0349507A-5E81-4ABA-8DE0-25681C4D86E5}" dt="2024-08-27T11:18:15.401" v="174" actId="26606"/>
          <ac:spMkLst>
            <pc:docMk/>
            <pc:sldMk cId="384290377" sldId="703"/>
            <ac:spMk id="2" creationId="{70D54F37-E3AA-5529-A61F-3420F3A0D26E}"/>
          </ac:spMkLst>
        </pc:spChg>
        <pc:spChg chg="mod">
          <ac:chgData name="Clare Edge" userId="aef3505a-a342-46f4-ab45-232bf88516db" providerId="ADAL" clId="{0349507A-5E81-4ABA-8DE0-25681C4D86E5}" dt="2024-08-27T11:28:28.289" v="560" actId="20577"/>
          <ac:spMkLst>
            <pc:docMk/>
            <pc:sldMk cId="384290377" sldId="703"/>
            <ac:spMk id="3" creationId="{7D33C3C9-290C-69BF-E2EE-46BF4E757129}"/>
          </ac:spMkLst>
        </pc:spChg>
        <pc:spChg chg="add">
          <ac:chgData name="Clare Edge" userId="aef3505a-a342-46f4-ab45-232bf88516db" providerId="ADAL" clId="{0349507A-5E81-4ABA-8DE0-25681C4D86E5}" dt="2024-08-27T11:18:15.401" v="174" actId="26606"/>
          <ac:spMkLst>
            <pc:docMk/>
            <pc:sldMk cId="384290377" sldId="703"/>
            <ac:spMk id="9" creationId="{1BB867FF-FC45-48F7-8104-F89BE54909F1}"/>
          </ac:spMkLst>
        </pc:spChg>
        <pc:spChg chg="add">
          <ac:chgData name="Clare Edge" userId="aef3505a-a342-46f4-ab45-232bf88516db" providerId="ADAL" clId="{0349507A-5E81-4ABA-8DE0-25681C4D86E5}" dt="2024-08-27T11:18:15.401" v="174" actId="26606"/>
          <ac:spMkLst>
            <pc:docMk/>
            <pc:sldMk cId="384290377" sldId="703"/>
            <ac:spMk id="11" creationId="{8BB56887-D0D5-4F0C-9E19-7247EB83C8B7}"/>
          </ac:spMkLst>
        </pc:spChg>
        <pc:spChg chg="add">
          <ac:chgData name="Clare Edge" userId="aef3505a-a342-46f4-ab45-232bf88516db" providerId="ADAL" clId="{0349507A-5E81-4ABA-8DE0-25681C4D86E5}" dt="2024-08-27T11:18:15.401" v="174" actId="26606"/>
          <ac:spMkLst>
            <pc:docMk/>
            <pc:sldMk cId="384290377" sldId="703"/>
            <ac:spMk id="13" creationId="{081E4A58-353D-44AE-B2FC-2A74E2E400F7}"/>
          </ac:spMkLst>
        </pc:spChg>
        <pc:picChg chg="add mod">
          <ac:chgData name="Clare Edge" userId="aef3505a-a342-46f4-ab45-232bf88516db" providerId="ADAL" clId="{0349507A-5E81-4ABA-8DE0-25681C4D86E5}" dt="2024-08-27T11:18:20.439" v="175" actId="14100"/>
          <ac:picMkLst>
            <pc:docMk/>
            <pc:sldMk cId="384290377" sldId="703"/>
            <ac:picMk id="4" creationId="{7DC81808-A235-25FB-B6FB-85F4BECECD24}"/>
          </ac:picMkLst>
        </pc:picChg>
      </pc:sldChg>
      <pc:sldChg chg="addSp delSp modSp new mod setBg">
        <pc:chgData name="Clare Edge" userId="aef3505a-a342-46f4-ab45-232bf88516db" providerId="ADAL" clId="{0349507A-5E81-4ABA-8DE0-25681C4D86E5}" dt="2024-08-27T11:33:39.836" v="734" actId="403"/>
        <pc:sldMkLst>
          <pc:docMk/>
          <pc:sldMk cId="2314756913" sldId="704"/>
        </pc:sldMkLst>
        <pc:spChg chg="mod">
          <ac:chgData name="Clare Edge" userId="aef3505a-a342-46f4-ab45-232bf88516db" providerId="ADAL" clId="{0349507A-5E81-4ABA-8DE0-25681C4D86E5}" dt="2024-08-27T11:17:52.102" v="172" actId="26606"/>
          <ac:spMkLst>
            <pc:docMk/>
            <pc:sldMk cId="2314756913" sldId="704"/>
            <ac:spMk id="2" creationId="{EC6451FD-E8E2-7B27-4ED0-4CF2DD7F419F}"/>
          </ac:spMkLst>
        </pc:spChg>
        <pc:spChg chg="mod">
          <ac:chgData name="Clare Edge" userId="aef3505a-a342-46f4-ab45-232bf88516db" providerId="ADAL" clId="{0349507A-5E81-4ABA-8DE0-25681C4D86E5}" dt="2024-08-27T11:33:39.836" v="734" actId="403"/>
          <ac:spMkLst>
            <pc:docMk/>
            <pc:sldMk cId="2314756913" sldId="704"/>
            <ac:spMk id="3" creationId="{867A5E67-A9AE-D0D7-C57C-36C080E8B0C6}"/>
          </ac:spMkLst>
        </pc:spChg>
        <pc:spChg chg="add del">
          <ac:chgData name="Clare Edge" userId="aef3505a-a342-46f4-ab45-232bf88516db" providerId="ADAL" clId="{0349507A-5E81-4ABA-8DE0-25681C4D86E5}" dt="2024-08-27T11:17:50.967" v="169" actId="26606"/>
          <ac:spMkLst>
            <pc:docMk/>
            <pc:sldMk cId="2314756913" sldId="704"/>
            <ac:spMk id="9" creationId="{8B9AA7C6-5E5A-498E-A6DF-A943376E09BC}"/>
          </ac:spMkLst>
        </pc:spChg>
        <pc:spChg chg="add del">
          <ac:chgData name="Clare Edge" userId="aef3505a-a342-46f4-ab45-232bf88516db" providerId="ADAL" clId="{0349507A-5E81-4ABA-8DE0-25681C4D86E5}" dt="2024-08-27T11:17:52.097" v="171" actId="26606"/>
          <ac:spMkLst>
            <pc:docMk/>
            <pc:sldMk cId="2314756913" sldId="704"/>
            <ac:spMk id="13" creationId="{C3C0D90E-074A-4F52-9B11-B52BEF4BCBE5}"/>
          </ac:spMkLst>
        </pc:spChg>
        <pc:spChg chg="add del">
          <ac:chgData name="Clare Edge" userId="aef3505a-a342-46f4-ab45-232bf88516db" providerId="ADAL" clId="{0349507A-5E81-4ABA-8DE0-25681C4D86E5}" dt="2024-08-27T11:17:50.967" v="169" actId="26606"/>
          <ac:spMkLst>
            <pc:docMk/>
            <pc:sldMk cId="2314756913" sldId="704"/>
            <ac:spMk id="15" creationId="{81E140AE-0ABF-47C8-BF32-7D2F0CF2BA44}"/>
          </ac:spMkLst>
        </pc:spChg>
        <pc:spChg chg="add del">
          <ac:chgData name="Clare Edge" userId="aef3505a-a342-46f4-ab45-232bf88516db" providerId="ADAL" clId="{0349507A-5E81-4ABA-8DE0-25681C4D86E5}" dt="2024-08-27T11:17:50.967" v="169" actId="26606"/>
          <ac:spMkLst>
            <pc:docMk/>
            <pc:sldMk cId="2314756913" sldId="704"/>
            <ac:spMk id="17" creationId="{CBC4F608-B4B8-48C3-9572-C0F061B1CD99}"/>
          </ac:spMkLst>
        </pc:spChg>
        <pc:spChg chg="add del">
          <ac:chgData name="Clare Edge" userId="aef3505a-a342-46f4-ab45-232bf88516db" providerId="ADAL" clId="{0349507A-5E81-4ABA-8DE0-25681C4D86E5}" dt="2024-08-27T11:17:52.097" v="171" actId="26606"/>
          <ac:spMkLst>
            <pc:docMk/>
            <pc:sldMk cId="2314756913" sldId="704"/>
            <ac:spMk id="20" creationId="{F837543A-6020-4505-A233-C9DB4BF74011}"/>
          </ac:spMkLst>
        </pc:spChg>
        <pc:spChg chg="add del">
          <ac:chgData name="Clare Edge" userId="aef3505a-a342-46f4-ab45-232bf88516db" providerId="ADAL" clId="{0349507A-5E81-4ABA-8DE0-25681C4D86E5}" dt="2024-08-27T11:17:52.097" v="171" actId="26606"/>
          <ac:spMkLst>
            <pc:docMk/>
            <pc:sldMk cId="2314756913" sldId="704"/>
            <ac:spMk id="21" creationId="{88853921-7BC9-4BDE-ACAB-133C683C82D6}"/>
          </ac:spMkLst>
        </pc:spChg>
        <pc:spChg chg="add del">
          <ac:chgData name="Clare Edge" userId="aef3505a-a342-46f4-ab45-232bf88516db" providerId="ADAL" clId="{0349507A-5E81-4ABA-8DE0-25681C4D86E5}" dt="2024-08-27T11:17:52.097" v="171" actId="26606"/>
          <ac:spMkLst>
            <pc:docMk/>
            <pc:sldMk cId="2314756913" sldId="704"/>
            <ac:spMk id="22" creationId="{35B16301-FB18-48BA-A6DD-C37CAF6F9A18}"/>
          </ac:spMkLst>
        </pc:spChg>
        <pc:spChg chg="add del">
          <ac:chgData name="Clare Edge" userId="aef3505a-a342-46f4-ab45-232bf88516db" providerId="ADAL" clId="{0349507A-5E81-4ABA-8DE0-25681C4D86E5}" dt="2024-08-27T11:17:52.097" v="171" actId="26606"/>
          <ac:spMkLst>
            <pc:docMk/>
            <pc:sldMk cId="2314756913" sldId="704"/>
            <ac:spMk id="23" creationId="{09192968-3AE7-4470-A61C-97294BB92731}"/>
          </ac:spMkLst>
        </pc:spChg>
        <pc:spChg chg="add del">
          <ac:chgData name="Clare Edge" userId="aef3505a-a342-46f4-ab45-232bf88516db" providerId="ADAL" clId="{0349507A-5E81-4ABA-8DE0-25681C4D86E5}" dt="2024-08-27T11:17:52.097" v="171" actId="26606"/>
          <ac:spMkLst>
            <pc:docMk/>
            <pc:sldMk cId="2314756913" sldId="704"/>
            <ac:spMk id="24" creationId="{CABBD4C1-E6F8-46F6-8152-A8A97490BF4D}"/>
          </ac:spMkLst>
        </pc:spChg>
        <pc:spChg chg="add del">
          <ac:chgData name="Clare Edge" userId="aef3505a-a342-46f4-ab45-232bf88516db" providerId="ADAL" clId="{0349507A-5E81-4ABA-8DE0-25681C4D86E5}" dt="2024-08-27T11:17:52.097" v="171" actId="26606"/>
          <ac:spMkLst>
            <pc:docMk/>
            <pc:sldMk cId="2314756913" sldId="704"/>
            <ac:spMk id="25" creationId="{3AB72E55-43E4-4356-BFE8-E2102CB0B505}"/>
          </ac:spMkLst>
        </pc:spChg>
        <pc:spChg chg="add del">
          <ac:chgData name="Clare Edge" userId="aef3505a-a342-46f4-ab45-232bf88516db" providerId="ADAL" clId="{0349507A-5E81-4ABA-8DE0-25681C4D86E5}" dt="2024-08-27T11:17:52.097" v="171" actId="26606"/>
          <ac:spMkLst>
            <pc:docMk/>
            <pc:sldMk cId="2314756913" sldId="704"/>
            <ac:spMk id="26" creationId="{83BA5EF5-1FE9-4BF9-83BB-269BCDDF6156}"/>
          </ac:spMkLst>
        </pc:spChg>
        <pc:spChg chg="add">
          <ac:chgData name="Clare Edge" userId="aef3505a-a342-46f4-ab45-232bf88516db" providerId="ADAL" clId="{0349507A-5E81-4ABA-8DE0-25681C4D86E5}" dt="2024-08-27T11:17:52.102" v="172" actId="26606"/>
          <ac:spMkLst>
            <pc:docMk/>
            <pc:sldMk cId="2314756913" sldId="704"/>
            <ac:spMk id="28" creationId="{100EDD19-6802-4EC3-95CE-CFFAB042CFD6}"/>
          </ac:spMkLst>
        </pc:spChg>
        <pc:spChg chg="add">
          <ac:chgData name="Clare Edge" userId="aef3505a-a342-46f4-ab45-232bf88516db" providerId="ADAL" clId="{0349507A-5E81-4ABA-8DE0-25681C4D86E5}" dt="2024-08-27T11:17:52.102" v="172" actId="26606"/>
          <ac:spMkLst>
            <pc:docMk/>
            <pc:sldMk cId="2314756913" sldId="704"/>
            <ac:spMk id="29" creationId="{DB17E863-922E-4C26-BD64-E8FD41D28661}"/>
          </ac:spMkLst>
        </pc:spChg>
        <pc:grpChg chg="add del">
          <ac:chgData name="Clare Edge" userId="aef3505a-a342-46f4-ab45-232bf88516db" providerId="ADAL" clId="{0349507A-5E81-4ABA-8DE0-25681C4D86E5}" dt="2024-08-27T11:17:50.967" v="169" actId="26606"/>
          <ac:grpSpMkLst>
            <pc:docMk/>
            <pc:sldMk cId="2314756913" sldId="704"/>
            <ac:grpSpMk id="11" creationId="{83EAB11A-76F7-48F4-9B4F-5BFDF4BF9670}"/>
          </ac:grpSpMkLst>
        </pc:grpChg>
        <pc:picChg chg="add mod">
          <ac:chgData name="Clare Edge" userId="aef3505a-a342-46f4-ab45-232bf88516db" providerId="ADAL" clId="{0349507A-5E81-4ABA-8DE0-25681C4D86E5}" dt="2024-08-27T11:17:46.494" v="167"/>
          <ac:picMkLst>
            <pc:docMk/>
            <pc:sldMk cId="2314756913" sldId="704"/>
            <ac:picMk id="4" creationId="{DDB2EECE-362D-7284-F19C-DCE6275FCEFD}"/>
          </ac:picMkLst>
        </pc:picChg>
        <pc:cxnChg chg="add del">
          <ac:chgData name="Clare Edge" userId="aef3505a-a342-46f4-ab45-232bf88516db" providerId="ADAL" clId="{0349507A-5E81-4ABA-8DE0-25681C4D86E5}" dt="2024-08-27T11:17:52.097" v="171" actId="26606"/>
          <ac:cxnSpMkLst>
            <pc:docMk/>
            <pc:sldMk cId="2314756913" sldId="704"/>
            <ac:cxnSpMk id="19" creationId="{4B3BCACB-5880-460B-9606-8C433A9AF99D}"/>
          </ac:cxnSpMkLst>
        </pc:cxnChg>
      </pc:sldChg>
      <pc:sldChg chg="addSp modSp new mod setBg">
        <pc:chgData name="Clare Edge" userId="aef3505a-a342-46f4-ab45-232bf88516db" providerId="ADAL" clId="{0349507A-5E81-4ABA-8DE0-25681C4D86E5}" dt="2024-08-27T11:19:13.248" v="198" actId="26606"/>
        <pc:sldMkLst>
          <pc:docMk/>
          <pc:sldMk cId="3345054160" sldId="705"/>
        </pc:sldMkLst>
        <pc:spChg chg="mod">
          <ac:chgData name="Clare Edge" userId="aef3505a-a342-46f4-ab45-232bf88516db" providerId="ADAL" clId="{0349507A-5E81-4ABA-8DE0-25681C4D86E5}" dt="2024-08-27T11:19:13.248" v="198" actId="26606"/>
          <ac:spMkLst>
            <pc:docMk/>
            <pc:sldMk cId="3345054160" sldId="705"/>
            <ac:spMk id="2" creationId="{CAE31CC3-D089-50B4-E50B-069ED82CF628}"/>
          </ac:spMkLst>
        </pc:spChg>
        <pc:spChg chg="mod">
          <ac:chgData name="Clare Edge" userId="aef3505a-a342-46f4-ab45-232bf88516db" providerId="ADAL" clId="{0349507A-5E81-4ABA-8DE0-25681C4D86E5}" dt="2024-08-27T11:19:13.248" v="198" actId="26606"/>
          <ac:spMkLst>
            <pc:docMk/>
            <pc:sldMk cId="3345054160" sldId="705"/>
            <ac:spMk id="3" creationId="{8C7CCDFE-D880-DABE-511B-0949DFEFD9F9}"/>
          </ac:spMkLst>
        </pc:spChg>
        <pc:spChg chg="add">
          <ac:chgData name="Clare Edge" userId="aef3505a-a342-46f4-ab45-232bf88516db" providerId="ADAL" clId="{0349507A-5E81-4ABA-8DE0-25681C4D86E5}" dt="2024-08-27T11:19:13.248" v="198" actId="26606"/>
          <ac:spMkLst>
            <pc:docMk/>
            <pc:sldMk cId="3345054160" sldId="705"/>
            <ac:spMk id="9" creationId="{100EDD19-6802-4EC3-95CE-CFFAB042CFD6}"/>
          </ac:spMkLst>
        </pc:spChg>
        <pc:spChg chg="add">
          <ac:chgData name="Clare Edge" userId="aef3505a-a342-46f4-ab45-232bf88516db" providerId="ADAL" clId="{0349507A-5E81-4ABA-8DE0-25681C4D86E5}" dt="2024-08-27T11:19:13.248" v="198" actId="26606"/>
          <ac:spMkLst>
            <pc:docMk/>
            <pc:sldMk cId="3345054160" sldId="705"/>
            <ac:spMk id="11" creationId="{DB17E863-922E-4C26-BD64-E8FD41D28661}"/>
          </ac:spMkLst>
        </pc:spChg>
        <pc:picChg chg="add mod">
          <ac:chgData name="Clare Edge" userId="aef3505a-a342-46f4-ab45-232bf88516db" providerId="ADAL" clId="{0349507A-5E81-4ABA-8DE0-25681C4D86E5}" dt="2024-08-27T11:19:06.777" v="197"/>
          <ac:picMkLst>
            <pc:docMk/>
            <pc:sldMk cId="3345054160" sldId="705"/>
            <ac:picMk id="4" creationId="{8F75E62F-DF62-BDC7-BEFC-E8CFDB1E8AA7}"/>
          </ac:picMkLst>
        </pc:picChg>
      </pc:sldChg>
      <pc:sldChg chg="addSp modSp new mod setBg">
        <pc:chgData name="Clare Edge" userId="aef3505a-a342-46f4-ab45-232bf88516db" providerId="ADAL" clId="{0349507A-5E81-4ABA-8DE0-25681C4D86E5}" dt="2024-08-28T12:13:35.246" v="1339" actId="5793"/>
        <pc:sldMkLst>
          <pc:docMk/>
          <pc:sldMk cId="4084155440" sldId="706"/>
        </pc:sldMkLst>
        <pc:spChg chg="mod">
          <ac:chgData name="Clare Edge" userId="aef3505a-a342-46f4-ab45-232bf88516db" providerId="ADAL" clId="{0349507A-5E81-4ABA-8DE0-25681C4D86E5}" dt="2024-08-27T11:25:05.801" v="508" actId="26606"/>
          <ac:spMkLst>
            <pc:docMk/>
            <pc:sldMk cId="4084155440" sldId="706"/>
            <ac:spMk id="2" creationId="{B006BCF4-F3B7-E01B-DB06-B483A5B5D312}"/>
          </ac:spMkLst>
        </pc:spChg>
        <pc:spChg chg="mod">
          <ac:chgData name="Clare Edge" userId="aef3505a-a342-46f4-ab45-232bf88516db" providerId="ADAL" clId="{0349507A-5E81-4ABA-8DE0-25681C4D86E5}" dt="2024-08-28T12:13:35.246" v="1339" actId="5793"/>
          <ac:spMkLst>
            <pc:docMk/>
            <pc:sldMk cId="4084155440" sldId="706"/>
            <ac:spMk id="3" creationId="{F3D92EF0-FCCC-7893-A131-2D42AF156B65}"/>
          </ac:spMkLst>
        </pc:spChg>
        <pc:spChg chg="add">
          <ac:chgData name="Clare Edge" userId="aef3505a-a342-46f4-ab45-232bf88516db" providerId="ADAL" clId="{0349507A-5E81-4ABA-8DE0-25681C4D86E5}" dt="2024-08-27T11:25:05.801" v="508" actId="26606"/>
          <ac:spMkLst>
            <pc:docMk/>
            <pc:sldMk cId="4084155440" sldId="706"/>
            <ac:spMk id="9" creationId="{1BB867FF-FC45-48F7-8104-F89BE54909F1}"/>
          </ac:spMkLst>
        </pc:spChg>
        <pc:spChg chg="add">
          <ac:chgData name="Clare Edge" userId="aef3505a-a342-46f4-ab45-232bf88516db" providerId="ADAL" clId="{0349507A-5E81-4ABA-8DE0-25681C4D86E5}" dt="2024-08-27T11:25:05.801" v="508" actId="26606"/>
          <ac:spMkLst>
            <pc:docMk/>
            <pc:sldMk cId="4084155440" sldId="706"/>
            <ac:spMk id="11" creationId="{8BB56887-D0D5-4F0C-9E19-7247EB83C8B7}"/>
          </ac:spMkLst>
        </pc:spChg>
        <pc:spChg chg="add">
          <ac:chgData name="Clare Edge" userId="aef3505a-a342-46f4-ab45-232bf88516db" providerId="ADAL" clId="{0349507A-5E81-4ABA-8DE0-25681C4D86E5}" dt="2024-08-27T11:25:05.801" v="508" actId="26606"/>
          <ac:spMkLst>
            <pc:docMk/>
            <pc:sldMk cId="4084155440" sldId="706"/>
            <ac:spMk id="13" creationId="{081E4A58-353D-44AE-B2FC-2A74E2E400F7}"/>
          </ac:spMkLst>
        </pc:spChg>
        <pc:picChg chg="add mod">
          <ac:chgData name="Clare Edge" userId="aef3505a-a342-46f4-ab45-232bf88516db" providerId="ADAL" clId="{0349507A-5E81-4ABA-8DE0-25681C4D86E5}" dt="2024-08-27T11:25:01.357" v="507"/>
          <ac:picMkLst>
            <pc:docMk/>
            <pc:sldMk cId="4084155440" sldId="706"/>
            <ac:picMk id="4" creationId="{9941C413-6E8F-17CD-0B86-0B2EA8F29C3B}"/>
          </ac:picMkLst>
        </pc:picChg>
      </pc:sldChg>
      <pc:sldChg chg="add del">
        <pc:chgData name="Clare Edge" userId="aef3505a-a342-46f4-ab45-232bf88516db" providerId="ADAL" clId="{0349507A-5E81-4ABA-8DE0-25681C4D86E5}" dt="2024-08-27T11:24:56.760" v="506"/>
        <pc:sldMkLst>
          <pc:docMk/>
          <pc:sldMk cId="1025834721" sldId="707"/>
        </pc:sldMkLst>
      </pc:sldChg>
      <pc:sldChg chg="addSp modSp new mod setBg">
        <pc:chgData name="Clare Edge" userId="aef3505a-a342-46f4-ab45-232bf88516db" providerId="ADAL" clId="{0349507A-5E81-4ABA-8DE0-25681C4D86E5}" dt="2024-08-27T11:37:53.342" v="736" actId="113"/>
        <pc:sldMkLst>
          <pc:docMk/>
          <pc:sldMk cId="4202253664" sldId="707"/>
        </pc:sldMkLst>
        <pc:spChg chg="mod">
          <ac:chgData name="Clare Edge" userId="aef3505a-a342-46f4-ab45-232bf88516db" providerId="ADAL" clId="{0349507A-5E81-4ABA-8DE0-25681C4D86E5}" dt="2024-08-27T11:37:53.342" v="736" actId="113"/>
          <ac:spMkLst>
            <pc:docMk/>
            <pc:sldMk cId="4202253664" sldId="707"/>
            <ac:spMk id="2" creationId="{8FDF5F49-2B04-DA21-619D-BD8E4E5CB138}"/>
          </ac:spMkLst>
        </pc:spChg>
        <pc:spChg chg="mod">
          <ac:chgData name="Clare Edge" userId="aef3505a-a342-46f4-ab45-232bf88516db" providerId="ADAL" clId="{0349507A-5E81-4ABA-8DE0-25681C4D86E5}" dt="2024-08-27T11:37:45.851" v="735" actId="113"/>
          <ac:spMkLst>
            <pc:docMk/>
            <pc:sldMk cId="4202253664" sldId="707"/>
            <ac:spMk id="3" creationId="{6ABFE812-4EBF-6A26-9008-6514CA5EAD9E}"/>
          </ac:spMkLst>
        </pc:spChg>
        <pc:spChg chg="add">
          <ac:chgData name="Clare Edge" userId="aef3505a-a342-46f4-ab45-232bf88516db" providerId="ADAL" clId="{0349507A-5E81-4ABA-8DE0-25681C4D86E5}" dt="2024-08-27T11:32:55.919" v="719" actId="26606"/>
          <ac:spMkLst>
            <pc:docMk/>
            <pc:sldMk cId="4202253664" sldId="707"/>
            <ac:spMk id="9" creationId="{100EDD19-6802-4EC3-95CE-CFFAB042CFD6}"/>
          </ac:spMkLst>
        </pc:spChg>
        <pc:spChg chg="add">
          <ac:chgData name="Clare Edge" userId="aef3505a-a342-46f4-ab45-232bf88516db" providerId="ADAL" clId="{0349507A-5E81-4ABA-8DE0-25681C4D86E5}" dt="2024-08-27T11:32:55.919" v="719" actId="26606"/>
          <ac:spMkLst>
            <pc:docMk/>
            <pc:sldMk cId="4202253664" sldId="707"/>
            <ac:spMk id="11" creationId="{DB17E863-922E-4C26-BD64-E8FD41D28661}"/>
          </ac:spMkLst>
        </pc:spChg>
        <pc:picChg chg="add mod">
          <ac:chgData name="Clare Edge" userId="aef3505a-a342-46f4-ab45-232bf88516db" providerId="ADAL" clId="{0349507A-5E81-4ABA-8DE0-25681C4D86E5}" dt="2024-08-27T11:32:46.712" v="718"/>
          <ac:picMkLst>
            <pc:docMk/>
            <pc:sldMk cId="4202253664" sldId="707"/>
            <ac:picMk id="4" creationId="{49CBC150-8184-028C-0A86-4B1F39D00256}"/>
          </ac:picMkLst>
        </pc:picChg>
      </pc:sldChg>
      <pc:sldChg chg="addSp delSp modSp new mod setBg setClrOvrMap">
        <pc:chgData name="Clare Edge" userId="aef3505a-a342-46f4-ab45-232bf88516db" providerId="ADAL" clId="{0349507A-5E81-4ABA-8DE0-25681C4D86E5}" dt="2024-08-28T11:30:40.215" v="1284" actId="20577"/>
        <pc:sldMkLst>
          <pc:docMk/>
          <pc:sldMk cId="3167469772" sldId="708"/>
        </pc:sldMkLst>
        <pc:spChg chg="mod">
          <ac:chgData name="Clare Edge" userId="aef3505a-a342-46f4-ab45-232bf88516db" providerId="ADAL" clId="{0349507A-5E81-4ABA-8DE0-25681C4D86E5}" dt="2024-08-28T11:30:15.782" v="1237" actId="26606"/>
          <ac:spMkLst>
            <pc:docMk/>
            <pc:sldMk cId="3167469772" sldId="708"/>
            <ac:spMk id="2" creationId="{D6AD31DA-9419-9704-3B01-0558F88C2DA4}"/>
          </ac:spMkLst>
        </pc:spChg>
        <pc:spChg chg="add del mod">
          <ac:chgData name="Clare Edge" userId="aef3505a-a342-46f4-ab45-232bf88516db" providerId="ADAL" clId="{0349507A-5E81-4ABA-8DE0-25681C4D86E5}" dt="2024-08-28T11:24:31.330" v="1103" actId="26606"/>
          <ac:spMkLst>
            <pc:docMk/>
            <pc:sldMk cId="3167469772" sldId="708"/>
            <ac:spMk id="3" creationId="{9641B6F5-C834-FD2D-2CF5-ADBE5FFE8F3C}"/>
          </ac:spMkLst>
        </pc:spChg>
        <pc:spChg chg="add del">
          <ac:chgData name="Clare Edge" userId="aef3505a-a342-46f4-ab45-232bf88516db" providerId="ADAL" clId="{0349507A-5E81-4ABA-8DE0-25681C4D86E5}" dt="2024-08-28T11:24:31.317" v="1102" actId="26606"/>
          <ac:spMkLst>
            <pc:docMk/>
            <pc:sldMk cId="3167469772" sldId="708"/>
            <ac:spMk id="10" creationId="{9DBC8166-481C-4473-95F5-9A5B9073B7F1}"/>
          </ac:spMkLst>
        </pc:spChg>
        <pc:spChg chg="add del">
          <ac:chgData name="Clare Edge" userId="aef3505a-a342-46f4-ab45-232bf88516db" providerId="ADAL" clId="{0349507A-5E81-4ABA-8DE0-25681C4D86E5}" dt="2024-08-28T11:29:42.010" v="1230" actId="26606"/>
          <ac:spMkLst>
            <pc:docMk/>
            <pc:sldMk cId="3167469772" sldId="708"/>
            <ac:spMk id="11" creationId="{B50AB553-2A96-4A92-96F2-93548E096954}"/>
          </ac:spMkLst>
        </pc:spChg>
        <pc:spChg chg="add del">
          <ac:chgData name="Clare Edge" userId="aef3505a-a342-46f4-ab45-232bf88516db" providerId="ADAL" clId="{0349507A-5E81-4ABA-8DE0-25681C4D86E5}" dt="2024-08-28T11:24:31.317" v="1102" actId="26606"/>
          <ac:spMkLst>
            <pc:docMk/>
            <pc:sldMk cId="3167469772" sldId="708"/>
            <ac:spMk id="12" creationId="{A5A5CE6E-90AF-4D43-A014-1F9EC83EB93D}"/>
          </ac:spMkLst>
        </pc:spChg>
        <pc:spChg chg="add del">
          <ac:chgData name="Clare Edge" userId="aef3505a-a342-46f4-ab45-232bf88516db" providerId="ADAL" clId="{0349507A-5E81-4ABA-8DE0-25681C4D86E5}" dt="2024-08-28T11:29:32.285" v="1225" actId="26606"/>
          <ac:spMkLst>
            <pc:docMk/>
            <pc:sldMk cId="3167469772" sldId="708"/>
            <ac:spMk id="19" creationId="{B50AB553-2A96-4A92-96F2-93548E096954}"/>
          </ac:spMkLst>
        </pc:spChg>
        <pc:spChg chg="add del">
          <ac:chgData name="Clare Edge" userId="aef3505a-a342-46f4-ab45-232bf88516db" providerId="ADAL" clId="{0349507A-5E81-4ABA-8DE0-25681C4D86E5}" dt="2024-08-28T11:29:35.574" v="1227" actId="26606"/>
          <ac:spMkLst>
            <pc:docMk/>
            <pc:sldMk cId="3167469772" sldId="708"/>
            <ac:spMk id="21" creationId="{B50AB553-2A96-4A92-96F2-93548E096954}"/>
          </ac:spMkLst>
        </pc:spChg>
        <pc:spChg chg="add del">
          <ac:chgData name="Clare Edge" userId="aef3505a-a342-46f4-ab45-232bf88516db" providerId="ADAL" clId="{0349507A-5E81-4ABA-8DE0-25681C4D86E5}" dt="2024-08-28T11:29:41.987" v="1229" actId="26606"/>
          <ac:spMkLst>
            <pc:docMk/>
            <pc:sldMk cId="3167469772" sldId="708"/>
            <ac:spMk id="23" creationId="{B50AB553-2A96-4A92-96F2-93548E096954}"/>
          </ac:spMkLst>
        </pc:spChg>
        <pc:graphicFrameChg chg="add del">
          <ac:chgData name="Clare Edge" userId="aef3505a-a342-46f4-ab45-232bf88516db" providerId="ADAL" clId="{0349507A-5E81-4ABA-8DE0-25681C4D86E5}" dt="2024-08-28T11:24:31.317" v="1102" actId="26606"/>
          <ac:graphicFrameMkLst>
            <pc:docMk/>
            <pc:sldMk cId="3167469772" sldId="708"/>
            <ac:graphicFrameMk id="6" creationId="{B6112381-4202-3120-9D41-EF9EB8FCEED0}"/>
          </ac:graphicFrameMkLst>
        </pc:graphicFrameChg>
        <pc:graphicFrameChg chg="add mod modGraphic">
          <ac:chgData name="Clare Edge" userId="aef3505a-a342-46f4-ab45-232bf88516db" providerId="ADAL" clId="{0349507A-5E81-4ABA-8DE0-25681C4D86E5}" dt="2024-08-28T11:30:40.215" v="1284" actId="20577"/>
          <ac:graphicFrameMkLst>
            <pc:docMk/>
            <pc:sldMk cId="3167469772" sldId="708"/>
            <ac:graphicFrameMk id="14" creationId="{8D51DA2F-C7C8-A3A9-1BE2-CDCE89DDDF5B}"/>
          </ac:graphicFrameMkLst>
        </pc:graphicFrameChg>
        <pc:picChg chg="add mod">
          <ac:chgData name="Clare Edge" userId="aef3505a-a342-46f4-ab45-232bf88516db" providerId="ADAL" clId="{0349507A-5E81-4ABA-8DE0-25681C4D86E5}" dt="2024-08-28T11:30:08.723" v="1236" actId="1076"/>
          <ac:picMkLst>
            <pc:docMk/>
            <pc:sldMk cId="3167469772" sldId="708"/>
            <ac:picMk id="4" creationId="{9042BF71-ABFB-0D56-B65D-AF9ECB07018D}"/>
          </ac:picMkLst>
        </pc:picChg>
        <pc:picChg chg="add mod">
          <ac:chgData name="Clare Edge" userId="aef3505a-a342-46f4-ab45-232bf88516db" providerId="ADAL" clId="{0349507A-5E81-4ABA-8DE0-25681C4D86E5}" dt="2024-08-28T11:30:00.534" v="1235" actId="1076"/>
          <ac:picMkLst>
            <pc:docMk/>
            <pc:sldMk cId="3167469772" sldId="708"/>
            <ac:picMk id="7" creationId="{FBA53448-2266-30D9-7766-D00329E6EC06}"/>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CFC354-3A7B-458C-A8AD-D944A229E3F2}" type="doc">
      <dgm:prSet loTypeId="urn:microsoft.com/office/officeart/2005/8/layout/vProcess5" loCatId="process" qsTypeId="urn:microsoft.com/office/officeart/2005/8/quickstyle/simple4" qsCatId="simple" csTypeId="urn:microsoft.com/office/officeart/2005/8/colors/colorful1" csCatId="colorful" phldr="1"/>
      <dgm:spPr/>
      <dgm:t>
        <a:bodyPr/>
        <a:lstStyle/>
        <a:p>
          <a:endParaRPr lang="en-US"/>
        </a:p>
      </dgm:t>
    </dgm:pt>
    <dgm:pt modelId="{E5C35C00-3593-47B3-833C-A9B7979D64D0}">
      <dgm:prSet/>
      <dgm:spPr/>
      <dgm:t>
        <a:bodyPr/>
        <a:lstStyle/>
        <a:p>
          <a:r>
            <a:rPr lang="en-GB" dirty="0"/>
            <a:t>Wider context of women’s life course wellbeing: the taboo of the Three M’s</a:t>
          </a:r>
          <a:endParaRPr lang="en-US" dirty="0"/>
        </a:p>
      </dgm:t>
    </dgm:pt>
    <dgm:pt modelId="{00B11365-89F0-4A17-9B1F-6A8630B636ED}" type="parTrans" cxnId="{BFD94885-3DDC-4DCB-8AE9-0F338E89DDAD}">
      <dgm:prSet/>
      <dgm:spPr/>
      <dgm:t>
        <a:bodyPr/>
        <a:lstStyle/>
        <a:p>
          <a:endParaRPr lang="en-US"/>
        </a:p>
      </dgm:t>
    </dgm:pt>
    <dgm:pt modelId="{7E205BAD-AF77-4215-9D24-DFDD9EA6DAB5}" type="sibTrans" cxnId="{BFD94885-3DDC-4DCB-8AE9-0F338E89DDAD}">
      <dgm:prSet/>
      <dgm:spPr/>
      <dgm:t>
        <a:bodyPr/>
        <a:lstStyle/>
        <a:p>
          <a:endParaRPr lang="en-US"/>
        </a:p>
      </dgm:t>
    </dgm:pt>
    <dgm:pt modelId="{F78096B8-F22B-40E8-9105-92CC6D32B2E5}">
      <dgm:prSet/>
      <dgm:spPr/>
      <dgm:t>
        <a:bodyPr/>
        <a:lstStyle/>
        <a:p>
          <a:r>
            <a:rPr lang="en-GB" dirty="0"/>
            <a:t>How do we challenge workplace perceptions and stereotypes relating to women, menopause and ageing?</a:t>
          </a:r>
          <a:endParaRPr lang="en-US" dirty="0"/>
        </a:p>
      </dgm:t>
    </dgm:pt>
    <dgm:pt modelId="{C07353B0-5CDE-4E6E-988F-AB3F2083084E}" type="parTrans" cxnId="{D72A9957-AA0F-4E62-804D-18D6B392C594}">
      <dgm:prSet/>
      <dgm:spPr/>
      <dgm:t>
        <a:bodyPr/>
        <a:lstStyle/>
        <a:p>
          <a:endParaRPr lang="en-US"/>
        </a:p>
      </dgm:t>
    </dgm:pt>
    <dgm:pt modelId="{3E3BEF5E-987F-49FA-AF9C-E58071A391FC}" type="sibTrans" cxnId="{D72A9957-AA0F-4E62-804D-18D6B392C594}">
      <dgm:prSet/>
      <dgm:spPr/>
      <dgm:t>
        <a:bodyPr/>
        <a:lstStyle/>
        <a:p>
          <a:endParaRPr lang="en-US"/>
        </a:p>
      </dgm:t>
    </dgm:pt>
    <dgm:pt modelId="{619F109B-8E3B-4A36-9EC4-4C6E8FD3CED6}">
      <dgm:prSet/>
      <dgm:spPr/>
      <dgm:t>
        <a:bodyPr/>
        <a:lstStyle/>
        <a:p>
          <a:r>
            <a:rPr lang="en-GB" dirty="0"/>
            <a:t>Acknowledging differing and intersectional experiences</a:t>
          </a:r>
          <a:endParaRPr lang="en-US" dirty="0"/>
        </a:p>
      </dgm:t>
    </dgm:pt>
    <dgm:pt modelId="{92B08E97-6474-452B-9FFD-25D0D2A2F7AC}" type="parTrans" cxnId="{D61283E6-175C-439E-BD1D-C29F08B5D255}">
      <dgm:prSet/>
      <dgm:spPr/>
      <dgm:t>
        <a:bodyPr/>
        <a:lstStyle/>
        <a:p>
          <a:endParaRPr lang="en-US"/>
        </a:p>
      </dgm:t>
    </dgm:pt>
    <dgm:pt modelId="{D94EE420-D320-4C90-887C-CF6AFE455CE8}" type="sibTrans" cxnId="{D61283E6-175C-439E-BD1D-C29F08B5D255}">
      <dgm:prSet/>
      <dgm:spPr/>
      <dgm:t>
        <a:bodyPr/>
        <a:lstStyle/>
        <a:p>
          <a:endParaRPr lang="en-US"/>
        </a:p>
      </dgm:t>
    </dgm:pt>
    <dgm:pt modelId="{4DED9A7B-FA3F-4DF1-8E11-743086801727}">
      <dgm:prSet/>
      <dgm:spPr/>
      <dgm:t>
        <a:bodyPr/>
        <a:lstStyle/>
        <a:p>
          <a:r>
            <a:rPr lang="en-GB" dirty="0"/>
            <a:t>Promoting self-efficacy and positive self-beliefs around the menopause</a:t>
          </a:r>
          <a:endParaRPr lang="en-US" dirty="0"/>
        </a:p>
      </dgm:t>
    </dgm:pt>
    <dgm:pt modelId="{AB78F3F1-7192-4072-B253-AC9973A00FCF}" type="parTrans" cxnId="{2AF74C18-C694-4A1D-8157-E81189FD6CFB}">
      <dgm:prSet/>
      <dgm:spPr/>
      <dgm:t>
        <a:bodyPr/>
        <a:lstStyle/>
        <a:p>
          <a:endParaRPr lang="en-US"/>
        </a:p>
      </dgm:t>
    </dgm:pt>
    <dgm:pt modelId="{79E3265C-BB9A-49F3-A490-C9B492647DD1}" type="sibTrans" cxnId="{2AF74C18-C694-4A1D-8157-E81189FD6CFB}">
      <dgm:prSet/>
      <dgm:spPr/>
      <dgm:t>
        <a:bodyPr/>
        <a:lstStyle/>
        <a:p>
          <a:endParaRPr lang="en-US"/>
        </a:p>
      </dgm:t>
    </dgm:pt>
    <dgm:pt modelId="{C9F35513-DE36-4756-9A1C-65B36156FAC3}" type="pres">
      <dgm:prSet presAssocID="{4ACFC354-3A7B-458C-A8AD-D944A229E3F2}" presName="outerComposite" presStyleCnt="0">
        <dgm:presLayoutVars>
          <dgm:chMax val="5"/>
          <dgm:dir/>
          <dgm:resizeHandles val="exact"/>
        </dgm:presLayoutVars>
      </dgm:prSet>
      <dgm:spPr/>
    </dgm:pt>
    <dgm:pt modelId="{5DEBD8B2-B243-4203-A934-99C0F8ED650F}" type="pres">
      <dgm:prSet presAssocID="{4ACFC354-3A7B-458C-A8AD-D944A229E3F2}" presName="dummyMaxCanvas" presStyleCnt="0">
        <dgm:presLayoutVars/>
      </dgm:prSet>
      <dgm:spPr/>
    </dgm:pt>
    <dgm:pt modelId="{4D4849DA-BB1B-40F5-8390-C3E5FE312D0B}" type="pres">
      <dgm:prSet presAssocID="{4ACFC354-3A7B-458C-A8AD-D944A229E3F2}" presName="FourNodes_1" presStyleLbl="node1" presStyleIdx="0" presStyleCnt="4">
        <dgm:presLayoutVars>
          <dgm:bulletEnabled val="1"/>
        </dgm:presLayoutVars>
      </dgm:prSet>
      <dgm:spPr/>
    </dgm:pt>
    <dgm:pt modelId="{E76750BF-9239-47BA-B788-F7FBE3286E5E}" type="pres">
      <dgm:prSet presAssocID="{4ACFC354-3A7B-458C-A8AD-D944A229E3F2}" presName="FourNodes_2" presStyleLbl="node1" presStyleIdx="1" presStyleCnt="4">
        <dgm:presLayoutVars>
          <dgm:bulletEnabled val="1"/>
        </dgm:presLayoutVars>
      </dgm:prSet>
      <dgm:spPr/>
    </dgm:pt>
    <dgm:pt modelId="{E7A3A10F-7677-427A-B504-F871412969DE}" type="pres">
      <dgm:prSet presAssocID="{4ACFC354-3A7B-458C-A8AD-D944A229E3F2}" presName="FourNodes_3" presStyleLbl="node1" presStyleIdx="2" presStyleCnt="4">
        <dgm:presLayoutVars>
          <dgm:bulletEnabled val="1"/>
        </dgm:presLayoutVars>
      </dgm:prSet>
      <dgm:spPr/>
    </dgm:pt>
    <dgm:pt modelId="{C55255B5-6851-4183-A282-EA2C7E3091F8}" type="pres">
      <dgm:prSet presAssocID="{4ACFC354-3A7B-458C-A8AD-D944A229E3F2}" presName="FourNodes_4" presStyleLbl="node1" presStyleIdx="3" presStyleCnt="4">
        <dgm:presLayoutVars>
          <dgm:bulletEnabled val="1"/>
        </dgm:presLayoutVars>
      </dgm:prSet>
      <dgm:spPr/>
    </dgm:pt>
    <dgm:pt modelId="{F318F31B-FE43-4CFE-A6B5-FCB5F007FA21}" type="pres">
      <dgm:prSet presAssocID="{4ACFC354-3A7B-458C-A8AD-D944A229E3F2}" presName="FourConn_1-2" presStyleLbl="fgAccFollowNode1" presStyleIdx="0" presStyleCnt="3">
        <dgm:presLayoutVars>
          <dgm:bulletEnabled val="1"/>
        </dgm:presLayoutVars>
      </dgm:prSet>
      <dgm:spPr/>
    </dgm:pt>
    <dgm:pt modelId="{9E0E931D-4E11-4043-B86B-26671630231C}" type="pres">
      <dgm:prSet presAssocID="{4ACFC354-3A7B-458C-A8AD-D944A229E3F2}" presName="FourConn_2-3" presStyleLbl="fgAccFollowNode1" presStyleIdx="1" presStyleCnt="3">
        <dgm:presLayoutVars>
          <dgm:bulletEnabled val="1"/>
        </dgm:presLayoutVars>
      </dgm:prSet>
      <dgm:spPr/>
    </dgm:pt>
    <dgm:pt modelId="{6F837B79-71D5-41E3-957F-69D332DB105D}" type="pres">
      <dgm:prSet presAssocID="{4ACFC354-3A7B-458C-A8AD-D944A229E3F2}" presName="FourConn_3-4" presStyleLbl="fgAccFollowNode1" presStyleIdx="2" presStyleCnt="3">
        <dgm:presLayoutVars>
          <dgm:bulletEnabled val="1"/>
        </dgm:presLayoutVars>
      </dgm:prSet>
      <dgm:spPr/>
    </dgm:pt>
    <dgm:pt modelId="{88DFB3CD-4C7A-4495-A261-C1B3C2108809}" type="pres">
      <dgm:prSet presAssocID="{4ACFC354-3A7B-458C-A8AD-D944A229E3F2}" presName="FourNodes_1_text" presStyleLbl="node1" presStyleIdx="3" presStyleCnt="4">
        <dgm:presLayoutVars>
          <dgm:bulletEnabled val="1"/>
        </dgm:presLayoutVars>
      </dgm:prSet>
      <dgm:spPr/>
    </dgm:pt>
    <dgm:pt modelId="{0CE39EA8-C586-43D5-8883-4A998A75170F}" type="pres">
      <dgm:prSet presAssocID="{4ACFC354-3A7B-458C-A8AD-D944A229E3F2}" presName="FourNodes_2_text" presStyleLbl="node1" presStyleIdx="3" presStyleCnt="4">
        <dgm:presLayoutVars>
          <dgm:bulletEnabled val="1"/>
        </dgm:presLayoutVars>
      </dgm:prSet>
      <dgm:spPr/>
    </dgm:pt>
    <dgm:pt modelId="{5B698582-556A-43DC-AAAD-2316636B0D0C}" type="pres">
      <dgm:prSet presAssocID="{4ACFC354-3A7B-458C-A8AD-D944A229E3F2}" presName="FourNodes_3_text" presStyleLbl="node1" presStyleIdx="3" presStyleCnt="4">
        <dgm:presLayoutVars>
          <dgm:bulletEnabled val="1"/>
        </dgm:presLayoutVars>
      </dgm:prSet>
      <dgm:spPr/>
    </dgm:pt>
    <dgm:pt modelId="{D9F59078-A544-4DA6-AF7A-133BCBF92041}" type="pres">
      <dgm:prSet presAssocID="{4ACFC354-3A7B-458C-A8AD-D944A229E3F2}" presName="FourNodes_4_text" presStyleLbl="node1" presStyleIdx="3" presStyleCnt="4">
        <dgm:presLayoutVars>
          <dgm:bulletEnabled val="1"/>
        </dgm:presLayoutVars>
      </dgm:prSet>
      <dgm:spPr/>
    </dgm:pt>
  </dgm:ptLst>
  <dgm:cxnLst>
    <dgm:cxn modelId="{2AF74C18-C694-4A1D-8157-E81189FD6CFB}" srcId="{4ACFC354-3A7B-458C-A8AD-D944A229E3F2}" destId="{4DED9A7B-FA3F-4DF1-8E11-743086801727}" srcOrd="3" destOrd="0" parTransId="{AB78F3F1-7192-4072-B253-AC9973A00FCF}" sibTransId="{79E3265C-BB9A-49F3-A490-C9B492647DD1}"/>
    <dgm:cxn modelId="{99DC1A1E-3368-4A9A-8EDF-2D93F14538E3}" type="presOf" srcId="{4DED9A7B-FA3F-4DF1-8E11-743086801727}" destId="{D9F59078-A544-4DA6-AF7A-133BCBF92041}" srcOrd="1" destOrd="0" presId="urn:microsoft.com/office/officeart/2005/8/layout/vProcess5"/>
    <dgm:cxn modelId="{398BD824-5BEC-400A-9B9E-4BA7ED2EE1AE}" type="presOf" srcId="{3E3BEF5E-987F-49FA-AF9C-E58071A391FC}" destId="{9E0E931D-4E11-4043-B86B-26671630231C}" srcOrd="0" destOrd="0" presId="urn:microsoft.com/office/officeart/2005/8/layout/vProcess5"/>
    <dgm:cxn modelId="{DBF22A31-B64D-49D0-9EEF-43F5C129D176}" type="presOf" srcId="{E5C35C00-3593-47B3-833C-A9B7979D64D0}" destId="{4D4849DA-BB1B-40F5-8390-C3E5FE312D0B}" srcOrd="0" destOrd="0" presId="urn:microsoft.com/office/officeart/2005/8/layout/vProcess5"/>
    <dgm:cxn modelId="{399E3C43-A6C7-4285-8A46-58E484A11241}" type="presOf" srcId="{F78096B8-F22B-40E8-9105-92CC6D32B2E5}" destId="{E76750BF-9239-47BA-B788-F7FBE3286E5E}" srcOrd="0" destOrd="0" presId="urn:microsoft.com/office/officeart/2005/8/layout/vProcess5"/>
    <dgm:cxn modelId="{D72A9957-AA0F-4E62-804D-18D6B392C594}" srcId="{4ACFC354-3A7B-458C-A8AD-D944A229E3F2}" destId="{F78096B8-F22B-40E8-9105-92CC6D32B2E5}" srcOrd="1" destOrd="0" parTransId="{C07353B0-5CDE-4E6E-988F-AB3F2083084E}" sibTransId="{3E3BEF5E-987F-49FA-AF9C-E58071A391FC}"/>
    <dgm:cxn modelId="{8CC95182-9F78-4885-94EC-19830F22CF08}" type="presOf" srcId="{7E205BAD-AF77-4215-9D24-DFDD9EA6DAB5}" destId="{F318F31B-FE43-4CFE-A6B5-FCB5F007FA21}" srcOrd="0" destOrd="0" presId="urn:microsoft.com/office/officeart/2005/8/layout/vProcess5"/>
    <dgm:cxn modelId="{BFD94885-3DDC-4DCB-8AE9-0F338E89DDAD}" srcId="{4ACFC354-3A7B-458C-A8AD-D944A229E3F2}" destId="{E5C35C00-3593-47B3-833C-A9B7979D64D0}" srcOrd="0" destOrd="0" parTransId="{00B11365-89F0-4A17-9B1F-6A8630B636ED}" sibTransId="{7E205BAD-AF77-4215-9D24-DFDD9EA6DAB5}"/>
    <dgm:cxn modelId="{2D0DD497-F75E-46ED-8924-BFA3A91786D2}" type="presOf" srcId="{619F109B-8E3B-4A36-9EC4-4C6E8FD3CED6}" destId="{E7A3A10F-7677-427A-B504-F871412969DE}" srcOrd="0" destOrd="0" presId="urn:microsoft.com/office/officeart/2005/8/layout/vProcess5"/>
    <dgm:cxn modelId="{4191CFA4-4D98-4B1B-B0A9-B9A4F39A3786}" type="presOf" srcId="{E5C35C00-3593-47B3-833C-A9B7979D64D0}" destId="{88DFB3CD-4C7A-4495-A261-C1B3C2108809}" srcOrd="1" destOrd="0" presId="urn:microsoft.com/office/officeart/2005/8/layout/vProcess5"/>
    <dgm:cxn modelId="{DD1C52A7-4967-4B85-8811-104C4AEC786D}" type="presOf" srcId="{619F109B-8E3B-4A36-9EC4-4C6E8FD3CED6}" destId="{5B698582-556A-43DC-AAAD-2316636B0D0C}" srcOrd="1" destOrd="0" presId="urn:microsoft.com/office/officeart/2005/8/layout/vProcess5"/>
    <dgm:cxn modelId="{56B19BB4-1F45-4AC3-ACBD-9B7825A0788E}" type="presOf" srcId="{F78096B8-F22B-40E8-9105-92CC6D32B2E5}" destId="{0CE39EA8-C586-43D5-8883-4A998A75170F}" srcOrd="1" destOrd="0" presId="urn:microsoft.com/office/officeart/2005/8/layout/vProcess5"/>
    <dgm:cxn modelId="{A1122EB6-DA52-44F8-A1F7-5E916D46A901}" type="presOf" srcId="{D94EE420-D320-4C90-887C-CF6AFE455CE8}" destId="{6F837B79-71D5-41E3-957F-69D332DB105D}" srcOrd="0" destOrd="0" presId="urn:microsoft.com/office/officeart/2005/8/layout/vProcess5"/>
    <dgm:cxn modelId="{2C793ED4-858F-4131-B68D-8C370BCC97B0}" type="presOf" srcId="{4DED9A7B-FA3F-4DF1-8E11-743086801727}" destId="{C55255B5-6851-4183-A282-EA2C7E3091F8}" srcOrd="0" destOrd="0" presId="urn:microsoft.com/office/officeart/2005/8/layout/vProcess5"/>
    <dgm:cxn modelId="{92FDDCDE-CB6F-48B4-BA1E-BC1D59C4A5B1}" type="presOf" srcId="{4ACFC354-3A7B-458C-A8AD-D944A229E3F2}" destId="{C9F35513-DE36-4756-9A1C-65B36156FAC3}" srcOrd="0" destOrd="0" presId="urn:microsoft.com/office/officeart/2005/8/layout/vProcess5"/>
    <dgm:cxn modelId="{D61283E6-175C-439E-BD1D-C29F08B5D255}" srcId="{4ACFC354-3A7B-458C-A8AD-D944A229E3F2}" destId="{619F109B-8E3B-4A36-9EC4-4C6E8FD3CED6}" srcOrd="2" destOrd="0" parTransId="{92B08E97-6474-452B-9FFD-25D0D2A2F7AC}" sibTransId="{D94EE420-D320-4C90-887C-CF6AFE455CE8}"/>
    <dgm:cxn modelId="{3C07CACD-8BFC-4466-8734-3E59823DB387}" type="presParOf" srcId="{C9F35513-DE36-4756-9A1C-65B36156FAC3}" destId="{5DEBD8B2-B243-4203-A934-99C0F8ED650F}" srcOrd="0" destOrd="0" presId="urn:microsoft.com/office/officeart/2005/8/layout/vProcess5"/>
    <dgm:cxn modelId="{EA9F6673-6B89-4CA9-926F-07BA8E30BE4A}" type="presParOf" srcId="{C9F35513-DE36-4756-9A1C-65B36156FAC3}" destId="{4D4849DA-BB1B-40F5-8390-C3E5FE312D0B}" srcOrd="1" destOrd="0" presId="urn:microsoft.com/office/officeart/2005/8/layout/vProcess5"/>
    <dgm:cxn modelId="{8E3DA3FD-7BBE-46B1-B009-2B0AEB89AA2D}" type="presParOf" srcId="{C9F35513-DE36-4756-9A1C-65B36156FAC3}" destId="{E76750BF-9239-47BA-B788-F7FBE3286E5E}" srcOrd="2" destOrd="0" presId="urn:microsoft.com/office/officeart/2005/8/layout/vProcess5"/>
    <dgm:cxn modelId="{E3BDF7C0-CC22-4870-9FE6-C48DF57E5C5D}" type="presParOf" srcId="{C9F35513-DE36-4756-9A1C-65B36156FAC3}" destId="{E7A3A10F-7677-427A-B504-F871412969DE}" srcOrd="3" destOrd="0" presId="urn:microsoft.com/office/officeart/2005/8/layout/vProcess5"/>
    <dgm:cxn modelId="{C61ED824-0C7B-4C92-9EE1-833CA292D4A8}" type="presParOf" srcId="{C9F35513-DE36-4756-9A1C-65B36156FAC3}" destId="{C55255B5-6851-4183-A282-EA2C7E3091F8}" srcOrd="4" destOrd="0" presId="urn:microsoft.com/office/officeart/2005/8/layout/vProcess5"/>
    <dgm:cxn modelId="{3E617CA3-222C-43FC-8BD5-9BC4DD907C25}" type="presParOf" srcId="{C9F35513-DE36-4756-9A1C-65B36156FAC3}" destId="{F318F31B-FE43-4CFE-A6B5-FCB5F007FA21}" srcOrd="5" destOrd="0" presId="urn:microsoft.com/office/officeart/2005/8/layout/vProcess5"/>
    <dgm:cxn modelId="{A157BC6A-7075-4EFD-9551-5A2C4FB0CDC0}" type="presParOf" srcId="{C9F35513-DE36-4756-9A1C-65B36156FAC3}" destId="{9E0E931D-4E11-4043-B86B-26671630231C}" srcOrd="6" destOrd="0" presId="urn:microsoft.com/office/officeart/2005/8/layout/vProcess5"/>
    <dgm:cxn modelId="{536C3033-8D36-4DF0-85BB-8CFD10DD946C}" type="presParOf" srcId="{C9F35513-DE36-4756-9A1C-65B36156FAC3}" destId="{6F837B79-71D5-41E3-957F-69D332DB105D}" srcOrd="7" destOrd="0" presId="urn:microsoft.com/office/officeart/2005/8/layout/vProcess5"/>
    <dgm:cxn modelId="{EDFB1DA6-8444-486E-BB5D-120DF7DDE415}" type="presParOf" srcId="{C9F35513-DE36-4756-9A1C-65B36156FAC3}" destId="{88DFB3CD-4C7A-4495-A261-C1B3C2108809}" srcOrd="8" destOrd="0" presId="urn:microsoft.com/office/officeart/2005/8/layout/vProcess5"/>
    <dgm:cxn modelId="{E6116EA2-8A05-4276-B6F1-438487EC6E4F}" type="presParOf" srcId="{C9F35513-DE36-4756-9A1C-65B36156FAC3}" destId="{0CE39EA8-C586-43D5-8883-4A998A75170F}" srcOrd="9" destOrd="0" presId="urn:microsoft.com/office/officeart/2005/8/layout/vProcess5"/>
    <dgm:cxn modelId="{41E1C87E-2143-4113-87C7-A03EA8ABE795}" type="presParOf" srcId="{C9F35513-DE36-4756-9A1C-65B36156FAC3}" destId="{5B698582-556A-43DC-AAAD-2316636B0D0C}" srcOrd="10" destOrd="0" presId="urn:microsoft.com/office/officeart/2005/8/layout/vProcess5"/>
    <dgm:cxn modelId="{4A4FC657-8F94-4940-B5E3-EFD90A3ADBAD}" type="presParOf" srcId="{C9F35513-DE36-4756-9A1C-65B36156FAC3}" destId="{D9F59078-A544-4DA6-AF7A-133BCBF92041}" srcOrd="11"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849DA-BB1B-40F5-8390-C3E5FE312D0B}">
      <dsp:nvSpPr>
        <dsp:cNvPr id="0" name=""/>
        <dsp:cNvSpPr/>
      </dsp:nvSpPr>
      <dsp:spPr>
        <a:xfrm>
          <a:off x="0" y="0"/>
          <a:ext cx="8412480" cy="957294"/>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Wider context of women’s life course wellbeing: the taboo of the Three M’s</a:t>
          </a:r>
          <a:endParaRPr lang="en-US" sz="2300" kern="1200" dirty="0"/>
        </a:p>
      </dsp:txBody>
      <dsp:txXfrm>
        <a:off x="28038" y="28038"/>
        <a:ext cx="7298593" cy="901218"/>
      </dsp:txXfrm>
    </dsp:sp>
    <dsp:sp modelId="{E76750BF-9239-47BA-B788-F7FBE3286E5E}">
      <dsp:nvSpPr>
        <dsp:cNvPr id="0" name=""/>
        <dsp:cNvSpPr/>
      </dsp:nvSpPr>
      <dsp:spPr>
        <a:xfrm>
          <a:off x="704545" y="1131347"/>
          <a:ext cx="8412480" cy="957294"/>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How do we challenge workplace perceptions and stereotypes relating to women, menopause and ageing?</a:t>
          </a:r>
          <a:endParaRPr lang="en-US" sz="2300" kern="1200" dirty="0"/>
        </a:p>
      </dsp:txBody>
      <dsp:txXfrm>
        <a:off x="732583" y="1159385"/>
        <a:ext cx="7029617" cy="901218"/>
      </dsp:txXfrm>
    </dsp:sp>
    <dsp:sp modelId="{E7A3A10F-7677-427A-B504-F871412969DE}">
      <dsp:nvSpPr>
        <dsp:cNvPr id="0" name=""/>
        <dsp:cNvSpPr/>
      </dsp:nvSpPr>
      <dsp:spPr>
        <a:xfrm>
          <a:off x="1398574" y="2262695"/>
          <a:ext cx="8412480" cy="957294"/>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Acknowledging differing and intersectional experiences</a:t>
          </a:r>
          <a:endParaRPr lang="en-US" sz="2300" kern="1200" dirty="0"/>
        </a:p>
      </dsp:txBody>
      <dsp:txXfrm>
        <a:off x="1426612" y="2290733"/>
        <a:ext cx="7040133" cy="901218"/>
      </dsp:txXfrm>
    </dsp:sp>
    <dsp:sp modelId="{C55255B5-6851-4183-A282-EA2C7E3091F8}">
      <dsp:nvSpPr>
        <dsp:cNvPr id="0" name=""/>
        <dsp:cNvSpPr/>
      </dsp:nvSpPr>
      <dsp:spPr>
        <a:xfrm>
          <a:off x="2103119" y="3394043"/>
          <a:ext cx="8412480" cy="957294"/>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Promoting self-efficacy and positive self-beliefs around the menopause</a:t>
          </a:r>
          <a:endParaRPr lang="en-US" sz="2300" kern="1200" dirty="0"/>
        </a:p>
      </dsp:txBody>
      <dsp:txXfrm>
        <a:off x="2131157" y="3422081"/>
        <a:ext cx="7029617" cy="901218"/>
      </dsp:txXfrm>
    </dsp:sp>
    <dsp:sp modelId="{F318F31B-FE43-4CFE-A6B5-FCB5F007FA21}">
      <dsp:nvSpPr>
        <dsp:cNvPr id="0" name=""/>
        <dsp:cNvSpPr/>
      </dsp:nvSpPr>
      <dsp:spPr>
        <a:xfrm>
          <a:off x="7790238" y="733200"/>
          <a:ext cx="622241" cy="622241"/>
        </a:xfrm>
        <a:prstGeom prst="downArrow">
          <a:avLst>
            <a:gd name="adj1" fmla="val 55000"/>
            <a:gd name="adj2" fmla="val 45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930242" y="733200"/>
        <a:ext cx="342233" cy="468236"/>
      </dsp:txXfrm>
    </dsp:sp>
    <dsp:sp modelId="{9E0E931D-4E11-4043-B86B-26671630231C}">
      <dsp:nvSpPr>
        <dsp:cNvPr id="0" name=""/>
        <dsp:cNvSpPr/>
      </dsp:nvSpPr>
      <dsp:spPr>
        <a:xfrm>
          <a:off x="8494783" y="1864548"/>
          <a:ext cx="622241" cy="622241"/>
        </a:xfrm>
        <a:prstGeom prst="downArrow">
          <a:avLst>
            <a:gd name="adj1" fmla="val 55000"/>
            <a:gd name="adj2" fmla="val 45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634787" y="1864548"/>
        <a:ext cx="342233" cy="468236"/>
      </dsp:txXfrm>
    </dsp:sp>
    <dsp:sp modelId="{6F837B79-71D5-41E3-957F-69D332DB105D}">
      <dsp:nvSpPr>
        <dsp:cNvPr id="0" name=""/>
        <dsp:cNvSpPr/>
      </dsp:nvSpPr>
      <dsp:spPr>
        <a:xfrm>
          <a:off x="9188813" y="2995896"/>
          <a:ext cx="622241" cy="622241"/>
        </a:xfrm>
        <a:prstGeom prst="downArrow">
          <a:avLst>
            <a:gd name="adj1" fmla="val 55000"/>
            <a:gd name="adj2" fmla="val 45000"/>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328817" y="2995896"/>
        <a:ext cx="342233" cy="46823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379BD-4B76-4118-87B4-AB57BC316C4B}" type="datetimeFigureOut">
              <a:rPr lang="en-GB" smtClean="0"/>
              <a:t>11/09/2024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2F90E1-4BC2-4668-B58B-AFEF05DB3ED6}" type="slidenum">
              <a:rPr lang="en-GB" smtClean="0"/>
              <a:t>‹#›</a:t>
            </a:fld>
            <a:endParaRPr lang="en-GB"/>
          </a:p>
        </p:txBody>
      </p:sp>
    </p:spTree>
    <p:extLst>
      <p:ext uri="{BB962C8B-B14F-4D97-AF65-F5344CB8AC3E}">
        <p14:creationId xmlns:p14="http://schemas.microsoft.com/office/powerpoint/2010/main" val="45863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Demystifying HRT etc- </a:t>
            </a:r>
            <a:r>
              <a:rPr lang="en-GB"/>
              <a:t>menopause discourse</a:t>
            </a:r>
            <a:endParaRPr lang="en-GB" dirty="0"/>
          </a:p>
        </p:txBody>
      </p:sp>
      <p:sp>
        <p:nvSpPr>
          <p:cNvPr id="4" name="Slide Number Placeholder 3"/>
          <p:cNvSpPr>
            <a:spLocks noGrp="1"/>
          </p:cNvSpPr>
          <p:nvPr>
            <p:ph type="sldNum" sz="quarter" idx="5"/>
          </p:nvPr>
        </p:nvSpPr>
        <p:spPr/>
        <p:txBody>
          <a:bodyPr/>
          <a:lstStyle/>
          <a:p>
            <a:fld id="{0D2F90E1-4BC2-4668-B58B-AFEF05DB3ED6}" type="slidenum">
              <a:rPr lang="en-GB" smtClean="0"/>
              <a:t>3</a:t>
            </a:fld>
            <a:endParaRPr lang="en-GB"/>
          </a:p>
        </p:txBody>
      </p:sp>
    </p:spTree>
    <p:extLst>
      <p:ext uri="{BB962C8B-B14F-4D97-AF65-F5344CB8AC3E}">
        <p14:creationId xmlns:p14="http://schemas.microsoft.com/office/powerpoint/2010/main" val="152318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https://theconversation.com/ageing-gracefully-how-women-steer-the-line-between-inauthentic-and-old-35726</a:t>
            </a:r>
          </a:p>
          <a:p>
            <a:endParaRPr lang="en-GB" dirty="0"/>
          </a:p>
        </p:txBody>
      </p:sp>
      <p:sp>
        <p:nvSpPr>
          <p:cNvPr id="4" name="Slide Number Placeholder 3"/>
          <p:cNvSpPr>
            <a:spLocks noGrp="1"/>
          </p:cNvSpPr>
          <p:nvPr>
            <p:ph type="sldNum" sz="quarter" idx="5"/>
          </p:nvPr>
        </p:nvSpPr>
        <p:spPr/>
        <p:txBody>
          <a:bodyPr/>
          <a:lstStyle/>
          <a:p>
            <a:fld id="{D4F06735-0102-4F60-8E2B-875A2DB590E9}" type="slidenum">
              <a:rPr lang="it-IT" smtClean="0"/>
              <a:pPr/>
              <a:t>7</a:t>
            </a:fld>
            <a:endParaRPr lang="it-IT"/>
          </a:p>
        </p:txBody>
      </p:sp>
    </p:spTree>
    <p:extLst>
      <p:ext uri="{BB962C8B-B14F-4D97-AF65-F5344CB8AC3E}">
        <p14:creationId xmlns:p14="http://schemas.microsoft.com/office/powerpoint/2010/main" val="381490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79CE7-F6C5-1E94-5925-B232EECA75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239E44-2060-9B42-E34D-84CEE04AB4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D963828-6E39-987D-BDC1-B3CEAD71FABD}"/>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5" name="Footer Placeholder 4">
            <a:extLst>
              <a:ext uri="{FF2B5EF4-FFF2-40B4-BE49-F238E27FC236}">
                <a16:creationId xmlns:a16="http://schemas.microsoft.com/office/drawing/2014/main" id="{90A029C4-7544-1FC0-2E2A-C926A3592C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43AB69-E67A-3FD1-B9EC-5196707A3726}"/>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1258669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9ED7-773B-D911-F5EA-B861B093BB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A9CAC4-EA01-6399-95FD-2CCC1D1DFC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2EBF15-59A4-916A-6E9C-377098204FCD}"/>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5" name="Footer Placeholder 4">
            <a:extLst>
              <a:ext uri="{FF2B5EF4-FFF2-40B4-BE49-F238E27FC236}">
                <a16:creationId xmlns:a16="http://schemas.microsoft.com/office/drawing/2014/main" id="{95F8539C-14AA-4AB2-709A-E027A950C3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431F4A-D821-952C-9367-A8F7C8E09754}"/>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11878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8A6B41-EB49-F9F9-EA7B-217E4248F8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203CE0-9E85-E7DE-ECE3-96EEB8329D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00BEB8-113B-DBA3-C24B-6499D9C98B4B}"/>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5" name="Footer Placeholder 4">
            <a:extLst>
              <a:ext uri="{FF2B5EF4-FFF2-40B4-BE49-F238E27FC236}">
                <a16:creationId xmlns:a16="http://schemas.microsoft.com/office/drawing/2014/main" id="{C4362FF9-F793-B7A1-1A88-249F258123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808B32-210C-D77C-56E6-7D850E1171EA}"/>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34953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9E97A-5321-B6D6-4D71-95163C0BDB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0AB529-C772-322E-EE9C-C2805DC5B9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B9C57E-03B2-3EFF-D609-2D289015C4D0}"/>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5" name="Footer Placeholder 4">
            <a:extLst>
              <a:ext uri="{FF2B5EF4-FFF2-40B4-BE49-F238E27FC236}">
                <a16:creationId xmlns:a16="http://schemas.microsoft.com/office/drawing/2014/main" id="{2E7E56DF-5AC3-4393-255A-7C32F8B9CD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75DD85-47E4-DD3D-E3FB-37525105850A}"/>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173029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5B31-9054-F56F-B9D9-C47311CC4E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45D2D81-3D08-5B77-7EE7-15F6EFFAAF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0A97FC-B05B-837A-BDA9-4711892F3700}"/>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5" name="Footer Placeholder 4">
            <a:extLst>
              <a:ext uri="{FF2B5EF4-FFF2-40B4-BE49-F238E27FC236}">
                <a16:creationId xmlns:a16="http://schemas.microsoft.com/office/drawing/2014/main" id="{137A0DD2-3C57-570F-6292-D21E24FC4D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164FA3-CFD6-FDDB-2639-32DBB7B5F77E}"/>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1024666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A283F-B844-A594-775F-33F5B361F7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ECE497-9CDA-018D-3C6D-A82E490085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61F6D1-A81F-12C9-5048-4EBE710505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874C3F-8E34-7977-75F6-FB8DFC4700D7}"/>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6" name="Footer Placeholder 5">
            <a:extLst>
              <a:ext uri="{FF2B5EF4-FFF2-40B4-BE49-F238E27FC236}">
                <a16:creationId xmlns:a16="http://schemas.microsoft.com/office/drawing/2014/main" id="{EF2C07EB-D895-774B-A544-88841B4CF0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517B45-D028-B941-3AFE-DF5B4989AAD7}"/>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349333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8A535-99F7-186D-78AC-EA498DF31F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CE1745-2C5D-40C1-DC76-AC6FF395A5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F788E3-A168-0ABF-FF9E-A3863D47E9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4F5D3ED-EF38-E02D-CA41-77A3C0574C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BF38B8-DE0D-CBA9-6A0A-9F92463C5D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1883A1-AE09-808A-D91F-40DA422B7D21}"/>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8" name="Footer Placeholder 7">
            <a:extLst>
              <a:ext uri="{FF2B5EF4-FFF2-40B4-BE49-F238E27FC236}">
                <a16:creationId xmlns:a16="http://schemas.microsoft.com/office/drawing/2014/main" id="{C25B051C-CDC3-F005-6EF0-CE3F9991A7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261CC14-4167-9493-AE77-059162A3C7E8}"/>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171543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AC914-6ADA-76D6-97FC-4E45E2A77C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7570E5-A36C-BE75-D157-08D3EE0E0344}"/>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4" name="Footer Placeholder 3">
            <a:extLst>
              <a:ext uri="{FF2B5EF4-FFF2-40B4-BE49-F238E27FC236}">
                <a16:creationId xmlns:a16="http://schemas.microsoft.com/office/drawing/2014/main" id="{ED7B5502-FDA8-AF45-404B-EF80FE3DE81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4180758-F095-D5EA-3608-FF5D0D10AAC2}"/>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113820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CA127-B1B3-5A9D-6FEC-CE14D5FACC6D}"/>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3" name="Footer Placeholder 2">
            <a:extLst>
              <a:ext uri="{FF2B5EF4-FFF2-40B4-BE49-F238E27FC236}">
                <a16:creationId xmlns:a16="http://schemas.microsoft.com/office/drawing/2014/main" id="{F8FE0457-9AF3-33E9-554B-E483846F06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45EDCD-174B-A550-821C-7A96BCCB808C}"/>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85676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22AEF-8920-3EDA-379C-400D463086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C86CDD-8462-1724-257A-B058F0B846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D4092B9-3D63-DF07-1130-35FCE94E79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181403-6448-F718-8D01-38B679601F7F}"/>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6" name="Footer Placeholder 5">
            <a:extLst>
              <a:ext uri="{FF2B5EF4-FFF2-40B4-BE49-F238E27FC236}">
                <a16:creationId xmlns:a16="http://schemas.microsoft.com/office/drawing/2014/main" id="{E55EA952-1410-C50C-AD52-37D23EED08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3387A3-2979-BF74-DD3B-E20128B4572D}"/>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2573952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3E624-9350-D5E6-9105-CA72A09545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F0DFD7-EB50-B847-3D35-2331D90D5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23F32C-207C-59DB-43A1-42AC86B74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4E4A36-5A0D-0760-0F1D-4D4BA1379B37}"/>
              </a:ext>
            </a:extLst>
          </p:cNvPr>
          <p:cNvSpPr>
            <a:spLocks noGrp="1"/>
          </p:cNvSpPr>
          <p:nvPr>
            <p:ph type="dt" sz="half" idx="10"/>
          </p:nvPr>
        </p:nvSpPr>
        <p:spPr/>
        <p:txBody>
          <a:bodyPr/>
          <a:lstStyle/>
          <a:p>
            <a:fld id="{93C06E20-5A71-46CF-87EB-E5AD77106886}" type="datetimeFigureOut">
              <a:rPr lang="en-GB" smtClean="0"/>
              <a:t>11/09/2024</a:t>
            </a:fld>
            <a:endParaRPr lang="en-GB"/>
          </a:p>
        </p:txBody>
      </p:sp>
      <p:sp>
        <p:nvSpPr>
          <p:cNvPr id="6" name="Footer Placeholder 5">
            <a:extLst>
              <a:ext uri="{FF2B5EF4-FFF2-40B4-BE49-F238E27FC236}">
                <a16:creationId xmlns:a16="http://schemas.microsoft.com/office/drawing/2014/main" id="{F2C6F21C-D255-6F6A-68DF-4B05646741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9445B9-AD41-E363-EB06-CB38E5D1DCF3}"/>
              </a:ext>
            </a:extLst>
          </p:cNvPr>
          <p:cNvSpPr>
            <a:spLocks noGrp="1"/>
          </p:cNvSpPr>
          <p:nvPr>
            <p:ph type="sldNum" sz="quarter" idx="12"/>
          </p:nvPr>
        </p:nvSpPr>
        <p:spPr/>
        <p:txBody>
          <a:bodyPr/>
          <a:lstStyle/>
          <a:p>
            <a:fld id="{F22784C5-C7EE-43A7-B0FE-D7579AF2B492}" type="slidenum">
              <a:rPr lang="en-GB" smtClean="0"/>
              <a:t>‹#›</a:t>
            </a:fld>
            <a:endParaRPr lang="en-GB"/>
          </a:p>
        </p:txBody>
      </p:sp>
    </p:spTree>
    <p:extLst>
      <p:ext uri="{BB962C8B-B14F-4D97-AF65-F5344CB8AC3E}">
        <p14:creationId xmlns:p14="http://schemas.microsoft.com/office/powerpoint/2010/main" val="344350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0767D0-F093-830C-B111-EAAAC79DC7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861131-C606-0CD0-8BFE-4545348FD2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05EDB-C1BC-B042-97DB-E194A6EA73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06E20-5A71-46CF-87EB-E5AD77106886}" type="datetimeFigureOut">
              <a:rPr lang="en-GB" smtClean="0"/>
              <a:t>11/09/2024</a:t>
            </a:fld>
            <a:endParaRPr lang="en-GB"/>
          </a:p>
        </p:txBody>
      </p:sp>
      <p:sp>
        <p:nvSpPr>
          <p:cNvPr id="5" name="Footer Placeholder 4">
            <a:extLst>
              <a:ext uri="{FF2B5EF4-FFF2-40B4-BE49-F238E27FC236}">
                <a16:creationId xmlns:a16="http://schemas.microsoft.com/office/drawing/2014/main" id="{372AEE68-32A0-DBAA-F6D0-1010D8170E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F0E56D-B630-A472-D1E8-906A65A4BC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784C5-C7EE-43A7-B0FE-D7579AF2B492}" type="slidenum">
              <a:rPr lang="en-GB" smtClean="0"/>
              <a:t>‹#›</a:t>
            </a:fld>
            <a:endParaRPr lang="en-GB"/>
          </a:p>
        </p:txBody>
      </p:sp>
    </p:spTree>
    <p:extLst>
      <p:ext uri="{BB962C8B-B14F-4D97-AF65-F5344CB8AC3E}">
        <p14:creationId xmlns:p14="http://schemas.microsoft.com/office/powerpoint/2010/main" val="4078147083"/>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E.Edge1@salford.ac.uk"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ur01.safelinks.protection.outlook.com/?url=https%3A%2F%2Flinkinghub.elsevier.com%2Fretrieve%2Fpii%2FS037851222300364X&amp;data=05%7C02%7CC.E.Edge1%40salford.ac.uk%7C13b09490f29848397df908dcab343e7a%7C65b52940f4b641bd833d3033ecbcf6e1%7C0%7C0%7C638573489383670993%7CUnknown%7CTWFpbGZsb3d8eyJWIjoiMC4wLjAwMDAiLCJQIjoiV2luMzIiLCJBTiI6Ik1haWwiLCJXVCI6Mn0%3D%7C0%7C%7C%7C&amp;sdata=SGBpwgJmH51Win31tW%2FaF0L4MkWkN%2FOPpFRUTGb2tVQ%3D&amp;reserved=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x.com/WOW_Womeninwork" TargetMode="External"/><Relationship Id="rId2" Type="http://schemas.openxmlformats.org/officeDocument/2006/relationships/hyperlink" Target="https://www.linkedin.com/groups/14104101/"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hyperlink" Target="file:///C:\Users\HLS496\OneDrive%20-%20University%20of%20Salford\General%20Useful%20Docs\EDI\line-manager-guide-to-menopause_tcm18-95174.pdf" TargetMode="External"/><Relationship Id="rId7" Type="http://schemas.openxmlformats.org/officeDocument/2006/relationships/image" Target="../media/image1.jpeg"/><Relationship Id="rId2" Type="http://schemas.openxmlformats.org/officeDocument/2006/relationships/hyperlink" Target="file:///C:\Users\HLS496\OneDrive%20-%20University%20of%20Salford\General%20Useful%20Docs\European%20network\20-BMS-TfC-Menopause-in-ethnic-minority-women-JUNE2023-A.pdf"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3A%2F%2Fwww.womens-health-concern.org%2Fhelp-and-advice%2Ffactsheets%2F&amp;data=05%7C02%7CC.E.Edge1%40salford.ac.uk%7C4df15948e40f4c779c6a08dcc7587df1%7C65b52940f4b641bd833d3033ecbcf6e1%7C0%7C0%7C638604430942948340%7CUnknown%7CTWFpbGZsb3d8eyJWIjoiMC4wLjAwMDAiLCJQIjoiV2luMzIiLCJBTiI6Ik1haWwiLCJXVCI6Mn0%3D%7C0%7C%7C%7C&amp;sdata=MQbWeE%2BtDNNKfhlRMDberlZ0Udq1xhjo%2BU2UVMYoplo%3D&amp;reserved=0" TargetMode="External"/><Relationship Id="rId5" Type="http://schemas.openxmlformats.org/officeDocument/2006/relationships/hyperlink" Target="https://eur01.safelinks.protection.outlook.com/?url=https%3A%2F%2Fthebms.org.uk%2Ffind-a-menopause-specialist%2F&amp;data=05%7C02%7CC.E.Edge1%40salford.ac.uk%7C4df15948e40f4c779c6a08dcc7587df1%7C65b52940f4b641bd833d3033ecbcf6e1%7C0%7C0%7C638604430942936397%7CUnknown%7CTWFpbGZsb3d8eyJWIjoiMC4wLjAwMDAiLCJQIjoiV2luMzIiLCJBTiI6Ik1haWwiLCJXVCI6Mn0%3D%7C0%7C%7C%7C&amp;sdata=yPX6j%2FkKBhOPzkAM%2B5nfQBCIV3woVXapEAW6N6SbNxk%3D&amp;reserved=0" TargetMode="External"/><Relationship Id="rId4" Type="http://schemas.openxmlformats.org/officeDocument/2006/relationships/hyperlink" Target="https://ageing-better.org.uk/blogs/lets-talk-about-the-menopause"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hyperlink" Target="https://journals.sagepub.com/doi/abs/10.1177/0149206319857144?journalCode=jom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s://eur01.safelinks.protection.outlook.com/?url=https%3A%2F%2Fwww.emerald.com%2Finsight%2Fcontent%2Fdoi%2F10.1108%2FIJWHM-03-2018-0035%2Ffull%2Fhtml&amp;data=05%7C02%7CC.E.Edge1%40salford.ac.uk%7C13b09490f29848397df908dcab343e7a%7C65b52940f4b641bd833d3033ecbcf6e1%7C0%7C0%7C638573489383640260%7CUnknown%7CTWFpbGZsb3d8eyJWIjoiMC4wLjAwMDAiLCJQIjoiV2luMzIiLCJBTiI6Ik1haWwiLCJXVCI6Mn0%3D%7C0%7C%7C%7C&amp;sdata=PypoShK%2BdUPvErRqoJ97pYyl3MyOEhmwvQiTwEbQYBs%3D&amp;reserved=0" TargetMode="External"/><Relationship Id="rId4" Type="http://schemas.openxmlformats.org/officeDocument/2006/relationships/hyperlink" Target="https://eur01.safelinks.protection.outlook.com/?url=https%3A%2F%2Flinkinghub.elsevier.com%2Fretrieve%2Fpii%2FS0378512220302723&amp;data=05%7C02%7CC.E.Edge1%40salford.ac.uk%7C13b09490f29848397df908dcab343e7a%7C65b52940f4b641bd833d3033ecbcf6e1%7C0%7C0%7C638573489383627914%7CUnknown%7CTWFpbGZsb3d8eyJWIjoiMC4wLjAwMDAiLCJQIjoiV2luMzIiLCJBTiI6Ik1haWwiLCJXVCI6Mn0%3D%7C0%7C%7C%7C&amp;sdata=WCKIHw5EhN9vgGAu2OqkjmUQY5xvX1SDh0ZMEk82jeg%3D&amp;reserved=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ur01.safelinks.protection.outlook.com/?url=https%3A%2F%2Fonlinelibrary.wiley.com%2Fdoi%2Fpdf%2F10.1111%2Fgwao.13136&amp;data=05%7C02%7CC.E.Edge1%40salford.ac.uk%7C13b09490f29848397df908dcab343e7a%7C65b52940f4b641bd833d3033ecbcf6e1%7C0%7C0%7C638573489383648372%7CUnknown%7CTWFpbGZsb3d8eyJWIjoiMC4wLjAwMDAiLCJQIjoiV2luMzIiLCJBTiI6Ik1haWwiLCJXVCI6Mn0%3D%7C0%7C%7C%7C&amp;sdata=AC1AXdO95GXDS1HZxpRxpKY7hnY7yDmpgZtQi%2BtOm5o%3D&amp;reserved=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image" Target="../media/image1.jpeg"/><Relationship Id="rId7"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hyperlink" Target="https://ageing-better.org.uk/news/latest-image-library-collection-offers-glamorous-and-realistic-response" TargetMode="Externa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ur01.safelinks.protection.outlook.com/?url=https%3A%2F%2Fageing-better.org.uk%2Fnews%2Fage-positive-image-library-launched&amp;data=05%7C02%7CC.E.Edge1%40salford.ac.uk%7C13b09490f29848397df908dcab343e7a%7C65b52940f4b641bd833d3033ecbcf6e1%7C0%7C0%7C638573489383655754%7CUnknown%7CTWFpbGZsb3d8eyJWIjoiMC4wLjAwMDAiLCJQIjoiV2luMzIiLCJBTiI6Ik1haWwiLCJXVCI6Mn0%3D%7C0%7C%7C%7C&amp;sdata=cdma8OblFuHrM%2BFbhXPmbtUUxwz0dTJnlHeAigCOfoU%3D&amp;reserved=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A9FEC8-61AE-4530-9576-9209A8FA9F43}"/>
              </a:ext>
            </a:extLst>
          </p:cNvPr>
          <p:cNvSpPr>
            <a:spLocks noGrp="1"/>
          </p:cNvSpPr>
          <p:nvPr>
            <p:ph type="subTitle" idx="1"/>
          </p:nvPr>
        </p:nvSpPr>
        <p:spPr>
          <a:xfrm>
            <a:off x="6757406" y="3556298"/>
            <a:ext cx="5286692" cy="2321987"/>
          </a:xfrm>
        </p:spPr>
        <p:txBody>
          <a:bodyPr>
            <a:normAutofit fontScale="92500" lnSpcReduction="20000"/>
          </a:bodyPr>
          <a:lstStyle/>
          <a:p>
            <a:r>
              <a:rPr lang="en-GB" sz="2800" dirty="0">
                <a:hlinkClick r:id="rId2"/>
              </a:rPr>
              <a:t>C.E.Edge1@salford.ac.uk</a:t>
            </a:r>
            <a:endParaRPr lang="en-GB" sz="2800" dirty="0"/>
          </a:p>
          <a:p>
            <a:r>
              <a:rPr lang="en-GB" sz="2800" b="1" dirty="0"/>
              <a:t>Dr Clare Edge</a:t>
            </a:r>
          </a:p>
          <a:p>
            <a:r>
              <a:rPr lang="en-GB" sz="2800" dirty="0"/>
              <a:t>Lecturer in Psychology and WOW Network Coordinator  </a:t>
            </a:r>
          </a:p>
          <a:p>
            <a:r>
              <a:rPr lang="en-GB" sz="2800" dirty="0"/>
              <a:t>@WOW_Womeninwork</a:t>
            </a:r>
          </a:p>
          <a:p>
            <a:r>
              <a:rPr lang="en-GB" sz="2800" dirty="0"/>
              <a:t>@Clare_Edge</a:t>
            </a:r>
          </a:p>
        </p:txBody>
      </p:sp>
      <p:pic>
        <p:nvPicPr>
          <p:cNvPr id="1026" name="Picture 2" descr="University-of-Salford-logo">
            <a:extLst>
              <a:ext uri="{FF2B5EF4-FFF2-40B4-BE49-F238E27FC236}">
                <a16:creationId xmlns:a16="http://schemas.microsoft.com/office/drawing/2014/main" id="{506B30DA-C06C-48D2-AD40-C5B1A1AE8B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9018" y="2309"/>
            <a:ext cx="2012373" cy="13415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0B80D31-1778-42BC-8A28-775959CFA0B7}"/>
              </a:ext>
            </a:extLst>
          </p:cNvPr>
          <p:cNvSpPr>
            <a:spLocks noGrp="1"/>
          </p:cNvSpPr>
          <p:nvPr>
            <p:ph type="ctrTitle"/>
          </p:nvPr>
        </p:nvSpPr>
        <p:spPr>
          <a:xfrm>
            <a:off x="370609" y="800609"/>
            <a:ext cx="10980143" cy="2628391"/>
          </a:xfrm>
        </p:spPr>
        <p:txBody>
          <a:bodyPr>
            <a:normAutofit/>
          </a:bodyPr>
          <a:lstStyle/>
          <a:p>
            <a:r>
              <a:rPr lang="en-GB" sz="4800" b="1" dirty="0">
                <a:solidFill>
                  <a:schemeClr val="accent2">
                    <a:lumMod val="50000"/>
                  </a:schemeClr>
                </a:solidFill>
              </a:rPr>
              <a:t>Women’s Wellbeing at Work across the Life course: </a:t>
            </a:r>
            <a:r>
              <a:rPr lang="en-GB" sz="4800" b="1" i="1" dirty="0">
                <a:solidFill>
                  <a:schemeClr val="accent2">
                    <a:lumMod val="50000"/>
                  </a:schemeClr>
                </a:solidFill>
              </a:rPr>
              <a:t>a focus on The Menopause</a:t>
            </a:r>
            <a:br>
              <a:rPr lang="en-GB" sz="4800" b="1" dirty="0">
                <a:solidFill>
                  <a:schemeClr val="accent2">
                    <a:lumMod val="50000"/>
                  </a:schemeClr>
                </a:solidFill>
              </a:rPr>
            </a:br>
            <a:r>
              <a:rPr lang="en-GB" sz="4000" b="1" dirty="0">
                <a:solidFill>
                  <a:schemeClr val="accent2"/>
                </a:solidFill>
              </a:rPr>
              <a:t>NHS England Health Champions Network, </a:t>
            </a:r>
            <a:br>
              <a:rPr lang="en-GB" sz="4000" b="1" dirty="0">
                <a:solidFill>
                  <a:schemeClr val="accent2"/>
                </a:solidFill>
              </a:rPr>
            </a:br>
            <a:r>
              <a:rPr lang="en-GB" sz="4000" b="1" dirty="0">
                <a:solidFill>
                  <a:schemeClr val="accent2"/>
                </a:solidFill>
              </a:rPr>
              <a:t>5</a:t>
            </a:r>
            <a:r>
              <a:rPr lang="en-GB" sz="4000" b="1" baseline="30000" dirty="0">
                <a:solidFill>
                  <a:schemeClr val="accent2"/>
                </a:solidFill>
              </a:rPr>
              <a:t>th</a:t>
            </a:r>
            <a:r>
              <a:rPr lang="en-GB" sz="4000" b="1" dirty="0">
                <a:solidFill>
                  <a:schemeClr val="accent2"/>
                </a:solidFill>
              </a:rPr>
              <a:t> September 2024</a:t>
            </a:r>
            <a:endParaRPr lang="en-GB" sz="4800" b="1" dirty="0">
              <a:solidFill>
                <a:schemeClr val="accent2"/>
              </a:solidFill>
            </a:endParaRPr>
          </a:p>
        </p:txBody>
      </p:sp>
      <p:sp>
        <p:nvSpPr>
          <p:cNvPr id="7" name="TextBox 6">
            <a:extLst>
              <a:ext uri="{FF2B5EF4-FFF2-40B4-BE49-F238E27FC236}">
                <a16:creationId xmlns:a16="http://schemas.microsoft.com/office/drawing/2014/main" id="{ED3EDCCF-8000-DFDE-AE85-9B146DEEE061}"/>
              </a:ext>
            </a:extLst>
          </p:cNvPr>
          <p:cNvSpPr txBox="1"/>
          <p:nvPr/>
        </p:nvSpPr>
        <p:spPr>
          <a:xfrm>
            <a:off x="6168487" y="6547914"/>
            <a:ext cx="7000318" cy="307777"/>
          </a:xfrm>
          <a:prstGeom prst="rect">
            <a:avLst/>
          </a:prstGeom>
          <a:noFill/>
        </p:spPr>
        <p:txBody>
          <a:bodyPr wrap="square">
            <a:spAutoFit/>
          </a:bodyPr>
          <a:lstStyle/>
          <a:p>
            <a:r>
              <a:rPr lang="en-US" sz="700" dirty="0">
                <a:latin typeface="Arial" panose="020B0604020202020204" pitchFamily="34" charset="0"/>
              </a:rPr>
              <a:t>Im</a:t>
            </a:r>
            <a:r>
              <a:rPr lang="en-US" sz="700" dirty="0">
                <a:effectLst/>
                <a:latin typeface="Arial" panose="020B0604020202020204" pitchFamily="34" charset="0"/>
              </a:rPr>
              <a:t>age  published under CC0 1.0 Universal (CC0 1.0) </a:t>
            </a:r>
          </a:p>
          <a:p>
            <a:r>
              <a:rPr lang="en-US" sz="700" dirty="0">
                <a:effectLst/>
                <a:latin typeface="Arial" panose="020B0604020202020204" pitchFamily="34" charset="0"/>
              </a:rPr>
              <a:t>via the Centre for Ageing Better Age Positive Image Library</a:t>
            </a:r>
            <a:endParaRPr lang="en-GB" sz="700" dirty="0"/>
          </a:p>
        </p:txBody>
      </p:sp>
      <p:pic>
        <p:nvPicPr>
          <p:cNvPr id="4" name="Picture 3">
            <a:extLst>
              <a:ext uri="{FF2B5EF4-FFF2-40B4-BE49-F238E27FC236}">
                <a16:creationId xmlns:a16="http://schemas.microsoft.com/office/drawing/2014/main" id="{156981BC-0055-876D-9585-169D97E1D9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5533" y="3371022"/>
            <a:ext cx="5230467" cy="3486978"/>
          </a:xfrm>
          <a:prstGeom prst="rect">
            <a:avLst/>
          </a:prstGeom>
        </p:spPr>
      </p:pic>
    </p:spTree>
    <p:extLst>
      <p:ext uri="{BB962C8B-B14F-4D97-AF65-F5344CB8AC3E}">
        <p14:creationId xmlns:p14="http://schemas.microsoft.com/office/powerpoint/2010/main" val="284046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E31CC3-D089-50B4-E50B-069ED82CF628}"/>
              </a:ext>
            </a:extLst>
          </p:cNvPr>
          <p:cNvSpPr>
            <a:spLocks noGrp="1"/>
          </p:cNvSpPr>
          <p:nvPr>
            <p:ph type="title"/>
          </p:nvPr>
        </p:nvSpPr>
        <p:spPr>
          <a:xfrm>
            <a:off x="838200" y="365125"/>
            <a:ext cx="10515600" cy="1325563"/>
          </a:xfrm>
        </p:spPr>
        <p:txBody>
          <a:bodyPr>
            <a:normAutofit/>
          </a:bodyPr>
          <a:lstStyle/>
          <a:p>
            <a:r>
              <a:rPr lang="en-GB" sz="5000" b="1" kern="100">
                <a:effectLst/>
                <a:latin typeface="Aptos" panose="020B0004020202020204" pitchFamily="34" charset="0"/>
                <a:ea typeface="Aptos" panose="020B0004020202020204" pitchFamily="34" charset="0"/>
                <a:cs typeface="Times New Roman" panose="02020603050405020304" pitchFamily="18" charset="0"/>
              </a:rPr>
              <a:t>Self-efficacy intervention example:</a:t>
            </a:r>
            <a:endParaRPr lang="en-GB" sz="5000"/>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7CCDFE-D880-DABE-511B-0949DFEFD9F9}"/>
              </a:ext>
            </a:extLst>
          </p:cNvPr>
          <p:cNvSpPr>
            <a:spLocks noGrp="1"/>
          </p:cNvSpPr>
          <p:nvPr>
            <p:ph idx="1"/>
          </p:nvPr>
        </p:nvSpPr>
        <p:spPr>
          <a:xfrm>
            <a:off x="838200" y="1929384"/>
            <a:ext cx="10515600" cy="4251960"/>
          </a:xfrm>
        </p:spPr>
        <p:txBody>
          <a:bodyPr>
            <a:normAutofit/>
          </a:bodyPr>
          <a:lstStyle/>
          <a:p>
            <a:pPr>
              <a:spcAft>
                <a:spcPts val="800"/>
              </a:spcAft>
            </a:pPr>
            <a:r>
              <a:rPr lang="en-GB" sz="1900" b="1" kern="100">
                <a:effectLst/>
                <a:latin typeface="Aptos" panose="020B0004020202020204" pitchFamily="34" charset="0"/>
                <a:ea typeface="Aptos" panose="020B0004020202020204" pitchFamily="34" charset="0"/>
                <a:cs typeface="Times New Roman" panose="02020603050405020304" pitchFamily="18" charset="0"/>
              </a:rPr>
              <a:t>Self-efficacy interventions (Geukes et al. 2023): </a:t>
            </a:r>
            <a:r>
              <a:rPr lang="en-GB" sz="1900" u="sng" kern="100">
                <a:effectLst/>
                <a:latin typeface="Aptos" panose="020B0004020202020204" pitchFamily="34" charset="0"/>
                <a:ea typeface="Aptos" panose="020B0004020202020204" pitchFamily="34" charset="0"/>
                <a:cs typeface="Times New Roman" panose="02020603050405020304" pitchFamily="18" charset="0"/>
                <a:hlinkClick r:id="rId2" tooltip="Original URL: https://linkinghub.elsevier.com/retrieve/pii/S037851222300364X. Click or tap if you trust this link."/>
              </a:rPr>
              <a:t>https://linkinghub.elsevier.com/retrieve/pii/S037851222300364X</a:t>
            </a:r>
            <a:endParaRPr lang="en-GB" sz="1900" kern="100">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en-GB" sz="1900" i="1" kern="100">
                <a:effectLst/>
                <a:latin typeface="Aptos" panose="020B0004020202020204" pitchFamily="34" charset="0"/>
                <a:ea typeface="Aptos" panose="020B0004020202020204" pitchFamily="34" charset="0"/>
                <a:cs typeface="Times New Roman" panose="02020603050405020304" pitchFamily="18" charset="0"/>
              </a:rPr>
              <a:t>“The workshop consisted of general information on the different stages of women’s lives and the possibilities and possible problems that may arise from them. The topics discussed were female sex hormones and their interactions, menstruation, fertility, pregnancy, menopause and existing laws and regulations on complaints and problems that may arise from them in combination with work. This information was based on recent literature and guidelines. Based on the view that organisational culture change is important, the educational intervention additionally consisted of a workshop for managers and human resources (HR) staff. Managers and HR staff from the intervention department could register for this. This was voluntary, and not mandated from the department. This workshop contained the same information as the basic workshop for employees but was aimed at managers/supervisors. In addition, guidance was given on how to introduce the topic in a productive and non-confrontational way.”</a:t>
            </a:r>
            <a:endParaRPr lang="en-GB" sz="1900" kern="100">
              <a:effectLst/>
              <a:latin typeface="Aptos" panose="020B0004020202020204" pitchFamily="34" charset="0"/>
              <a:ea typeface="Aptos" panose="020B0004020202020204" pitchFamily="34" charset="0"/>
              <a:cs typeface="Times New Roman" panose="02020603050405020304" pitchFamily="18" charset="0"/>
            </a:endParaRPr>
          </a:p>
          <a:p>
            <a:pPr marL="0" indent="0">
              <a:spcAft>
                <a:spcPts val="800"/>
              </a:spcAft>
              <a:buNone/>
            </a:pPr>
            <a:endParaRPr lang="en-GB" sz="1900" kern="100">
              <a:effectLst/>
              <a:latin typeface="Aptos" panose="020B0004020202020204" pitchFamily="34" charset="0"/>
              <a:ea typeface="Aptos" panose="020B0004020202020204" pitchFamily="34" charset="0"/>
              <a:cs typeface="Times New Roman" panose="02020603050405020304" pitchFamily="18" charset="0"/>
            </a:endParaRPr>
          </a:p>
          <a:p>
            <a:pPr marL="0" indent="0">
              <a:spcAft>
                <a:spcPts val="800"/>
              </a:spcAft>
              <a:buNone/>
            </a:pPr>
            <a:endParaRPr lang="en-GB" sz="1900" kern="100">
              <a:effectLst/>
              <a:latin typeface="Aptos" panose="020B0004020202020204" pitchFamily="34" charset="0"/>
              <a:ea typeface="Aptos" panose="020B0004020202020204" pitchFamily="34" charset="0"/>
              <a:cs typeface="Times New Roman" panose="02020603050405020304" pitchFamily="18" charset="0"/>
            </a:endParaRPr>
          </a:p>
          <a:p>
            <a:endParaRPr lang="en-GB" sz="1900"/>
          </a:p>
        </p:txBody>
      </p:sp>
      <p:pic>
        <p:nvPicPr>
          <p:cNvPr id="4" name="Picture 3" descr="University-of-Salford-logo">
            <a:extLst>
              <a:ext uri="{FF2B5EF4-FFF2-40B4-BE49-F238E27FC236}">
                <a16:creationId xmlns:a16="http://schemas.microsoft.com/office/drawing/2014/main" id="{8F75E62F-DF62-BDC7-BEFC-E8CFDB1E8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97" y="6043600"/>
            <a:ext cx="1034564" cy="689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054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DF5F49-2B04-DA21-619D-BD8E4E5CB138}"/>
              </a:ext>
            </a:extLst>
          </p:cNvPr>
          <p:cNvSpPr>
            <a:spLocks noGrp="1"/>
          </p:cNvSpPr>
          <p:nvPr>
            <p:ph type="title"/>
          </p:nvPr>
        </p:nvSpPr>
        <p:spPr>
          <a:xfrm>
            <a:off x="838200" y="365125"/>
            <a:ext cx="10515600" cy="1325563"/>
          </a:xfrm>
        </p:spPr>
        <p:txBody>
          <a:bodyPr>
            <a:normAutofit fontScale="90000"/>
          </a:bodyPr>
          <a:lstStyle/>
          <a:p>
            <a:r>
              <a:rPr lang="en-GB" sz="5400" dirty="0"/>
              <a:t>Join the </a:t>
            </a:r>
            <a:r>
              <a:rPr lang="en-GB" sz="5400" b="1" dirty="0"/>
              <a:t>WOW Wellbeing &amp; Older </a:t>
            </a:r>
            <a:r>
              <a:rPr lang="en-GB" sz="5400" b="1" dirty="0" err="1"/>
              <a:t>Women@Work</a:t>
            </a:r>
            <a:r>
              <a:rPr lang="en-GB" sz="5400" b="1" dirty="0"/>
              <a:t> </a:t>
            </a:r>
            <a:r>
              <a:rPr lang="en-GB" sz="5400" dirty="0"/>
              <a:t>academic network!</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BFE812-4EBF-6A26-9008-6514CA5EAD9E}"/>
              </a:ext>
            </a:extLst>
          </p:cNvPr>
          <p:cNvSpPr>
            <a:spLocks noGrp="1"/>
          </p:cNvSpPr>
          <p:nvPr>
            <p:ph idx="1"/>
          </p:nvPr>
        </p:nvSpPr>
        <p:spPr>
          <a:xfrm>
            <a:off x="838200" y="1929384"/>
            <a:ext cx="10515600" cy="4251960"/>
          </a:xfrm>
        </p:spPr>
        <p:txBody>
          <a:bodyPr>
            <a:normAutofit/>
          </a:bodyPr>
          <a:lstStyle/>
          <a:p>
            <a:r>
              <a:rPr lang="en-GB" sz="2000" dirty="0"/>
              <a:t>A vibrant network of researchers and stakeholders (50 plus academics and stakeholders focusing on social psychology, human resource management and occupational medicine across over 25 countries including a range of practitioner, policy and national and EU level governmental institutions) exploring:</a:t>
            </a:r>
          </a:p>
          <a:p>
            <a:pPr lvl="1"/>
            <a:r>
              <a:rPr lang="en-GB" sz="2000" dirty="0"/>
              <a:t>Structural, social and health inequalities: the diverse needs of older women in the workplace </a:t>
            </a:r>
          </a:p>
          <a:p>
            <a:pPr lvl="1"/>
            <a:r>
              <a:rPr lang="en-GB" sz="2000" dirty="0"/>
              <a:t>Stereotypes, prejudice and identity across the life course: perceptions of growing older across the generations </a:t>
            </a:r>
          </a:p>
          <a:p>
            <a:pPr lvl="1"/>
            <a:r>
              <a:rPr lang="en-GB" sz="2000" dirty="0"/>
              <a:t>The workplace environment: what are the key barriers and facilitators to workplace wellbeing across Europe? what enables older women to stay in work for longer?</a:t>
            </a:r>
          </a:p>
          <a:p>
            <a:r>
              <a:rPr lang="en-GB" sz="2000" dirty="0"/>
              <a:t>You can also find us on </a:t>
            </a:r>
            <a:r>
              <a:rPr lang="en-GB" sz="2000" b="1" dirty="0" err="1"/>
              <a:t>Linkedin</a:t>
            </a:r>
            <a:r>
              <a:rPr lang="en-GB" sz="2000" b="1" dirty="0"/>
              <a:t>: </a:t>
            </a:r>
            <a:r>
              <a:rPr lang="en-GB" sz="2000" dirty="0"/>
              <a:t>Wellbeing &amp; Older </a:t>
            </a:r>
            <a:r>
              <a:rPr lang="en-GB" sz="2000" dirty="0" err="1"/>
              <a:t>Women@Work</a:t>
            </a:r>
            <a:r>
              <a:rPr lang="en-GB" sz="2000" dirty="0"/>
              <a:t>: the European Network </a:t>
            </a:r>
            <a:r>
              <a:rPr lang="en-GB" sz="2000" dirty="0">
                <a:hlinkClick r:id="rId2"/>
              </a:rPr>
              <a:t>https://www.linkedin.com/groups/14104101/</a:t>
            </a:r>
            <a:r>
              <a:rPr lang="en-GB" sz="2000" dirty="0"/>
              <a:t> </a:t>
            </a:r>
          </a:p>
          <a:p>
            <a:r>
              <a:rPr lang="en-GB" sz="2000" dirty="0"/>
              <a:t> and </a:t>
            </a:r>
            <a:r>
              <a:rPr lang="en-GB" sz="2000" b="1" dirty="0"/>
              <a:t>X: </a:t>
            </a:r>
            <a:r>
              <a:rPr lang="en-GB" sz="2000" dirty="0">
                <a:hlinkClick r:id="rId3"/>
              </a:rPr>
              <a:t>https://x.com/WOW_Womeninwork</a:t>
            </a:r>
            <a:r>
              <a:rPr lang="en-GB" sz="2000" dirty="0"/>
              <a:t> </a:t>
            </a:r>
          </a:p>
        </p:txBody>
      </p:sp>
      <p:pic>
        <p:nvPicPr>
          <p:cNvPr id="4" name="Picture 3" descr="University-of-Salford-logo">
            <a:extLst>
              <a:ext uri="{FF2B5EF4-FFF2-40B4-BE49-F238E27FC236}">
                <a16:creationId xmlns:a16="http://schemas.microsoft.com/office/drawing/2014/main" id="{49CBC150-8184-028C-0A86-4B1F39D002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197" y="6043600"/>
            <a:ext cx="1034564" cy="689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2253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006BCF4-F3B7-E01B-DB06-B483A5B5D312}"/>
              </a:ext>
            </a:extLst>
          </p:cNvPr>
          <p:cNvSpPr>
            <a:spLocks noGrp="1"/>
          </p:cNvSpPr>
          <p:nvPr>
            <p:ph type="title"/>
          </p:nvPr>
        </p:nvSpPr>
        <p:spPr>
          <a:xfrm>
            <a:off x="838200" y="365125"/>
            <a:ext cx="10515600" cy="1325563"/>
          </a:xfrm>
        </p:spPr>
        <p:txBody>
          <a:bodyPr>
            <a:normAutofit/>
          </a:bodyPr>
          <a:lstStyle/>
          <a:p>
            <a:r>
              <a:rPr lang="en-GB" dirty="0"/>
              <a:t>Useful resources: </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3D92EF0-FCCC-7893-A131-2D42AF156B65}"/>
              </a:ext>
            </a:extLst>
          </p:cNvPr>
          <p:cNvSpPr>
            <a:spLocks noGrp="1"/>
          </p:cNvSpPr>
          <p:nvPr>
            <p:ph idx="1"/>
          </p:nvPr>
        </p:nvSpPr>
        <p:spPr>
          <a:xfrm>
            <a:off x="838200" y="1825625"/>
            <a:ext cx="10515600" cy="4351338"/>
          </a:xfrm>
        </p:spPr>
        <p:txBody>
          <a:bodyPr>
            <a:normAutofit fontScale="92500" lnSpcReduction="20000"/>
          </a:bodyPr>
          <a:lstStyle/>
          <a:p>
            <a:r>
              <a:rPr lang="en-GB" dirty="0"/>
              <a:t>BRITISH MENOPAUSE SOCIETY Tool for clinicians Information for GPs and other health professionals (2023) </a:t>
            </a:r>
          </a:p>
          <a:p>
            <a:pPr marL="0" indent="0">
              <a:buNone/>
            </a:pPr>
            <a:r>
              <a:rPr lang="en-GB" dirty="0">
                <a:hlinkClick r:id="rId2"/>
              </a:rPr>
              <a:t>20-BMS-TfC-Menopause-in-ethnic-minority-women-JUNE2023-A.pdf</a:t>
            </a:r>
            <a:endParaRPr lang="en-GB" dirty="0"/>
          </a:p>
          <a:p>
            <a:r>
              <a:rPr lang="en-GB" dirty="0"/>
              <a:t>A GUIDE TO MANAGING MENOPAUSE AT WORK (CIPD) (2021)</a:t>
            </a:r>
          </a:p>
          <a:p>
            <a:pPr marL="0" indent="0">
              <a:buNone/>
            </a:pPr>
            <a:r>
              <a:rPr lang="en-GB" dirty="0">
                <a:hlinkClick r:id="rId3"/>
              </a:rPr>
              <a:t>line-manager-guide-to-menopause_tcm18-95174.pdf</a:t>
            </a:r>
            <a:endParaRPr lang="en-GB" dirty="0"/>
          </a:p>
          <a:p>
            <a:r>
              <a:rPr lang="en-GB" dirty="0"/>
              <a:t>Let’s talk about the menopause: Centre for Ageing Better (2021):</a:t>
            </a:r>
          </a:p>
          <a:p>
            <a:pPr marL="0" indent="0">
              <a:buNone/>
            </a:pPr>
            <a:r>
              <a:rPr lang="en-GB" dirty="0">
                <a:hlinkClick r:id="rId4"/>
              </a:rPr>
              <a:t>Let’s talk about the menopause | Centre for Ageing Better (ageing-better.org.uk)</a:t>
            </a:r>
            <a:endParaRPr lang="en-GB" dirty="0"/>
          </a:p>
          <a:p>
            <a:pPr marL="0" indent="0">
              <a:buNone/>
            </a:pPr>
            <a:r>
              <a:rPr lang="en-GB" dirty="0"/>
              <a:t>Other useful resources:</a:t>
            </a:r>
          </a:p>
          <a:p>
            <a:pPr marL="0" indent="0">
              <a:buNone/>
            </a:pPr>
            <a:r>
              <a:rPr lang="en-GB" b="0" i="0" dirty="0">
                <a:effectLst/>
                <a:highlight>
                  <a:srgbClr val="FFFFFF"/>
                </a:highlight>
                <a:latin typeface="Arial" panose="020B0604020202020204" pitchFamily="34" charset="0"/>
                <a:hlinkClick r:id="rId5" tooltip="Original URL: https://thebms.org.uk/find-a-menopause-specialist/. Click or tap if you trust this link."/>
              </a:rPr>
              <a:t>BMS website to find an accredited menopause clinician</a:t>
            </a:r>
            <a:r>
              <a:rPr lang="en-GB" b="0" i="0" dirty="0">
                <a:solidFill>
                  <a:srgbClr val="242424"/>
                </a:solidFill>
                <a:effectLst/>
                <a:highlight>
                  <a:srgbClr val="FFFFFF"/>
                </a:highlight>
                <a:latin typeface="Arial" panose="020B0604020202020204" pitchFamily="34" charset="0"/>
              </a:rPr>
              <a:t> </a:t>
            </a:r>
          </a:p>
          <a:p>
            <a:pPr marL="0" indent="0">
              <a:buNone/>
            </a:pPr>
            <a:r>
              <a:rPr lang="en-GB" b="0" i="0" dirty="0">
                <a:effectLst/>
                <a:highlight>
                  <a:srgbClr val="FFFFFF"/>
                </a:highlight>
                <a:latin typeface="Arial" panose="020B0604020202020204" pitchFamily="34" charset="0"/>
                <a:hlinkClick r:id="rId6" tooltip="Original URL: https://www.womens-health-concern.org/help-and-advice/factsheets/. Click or tap if you trust this link."/>
              </a:rPr>
              <a:t>WHC factsheets</a:t>
            </a:r>
            <a:r>
              <a:rPr lang="en-GB" b="0" i="0" dirty="0">
                <a:solidFill>
                  <a:srgbClr val="242424"/>
                </a:solidFill>
                <a:effectLst/>
                <a:highlight>
                  <a:srgbClr val="FFFFFF"/>
                </a:highlight>
                <a:latin typeface="Arial" panose="020B0604020202020204" pitchFamily="34" charset="0"/>
              </a:rPr>
              <a:t> </a:t>
            </a:r>
            <a:endParaRPr lang="en-GB" dirty="0"/>
          </a:p>
        </p:txBody>
      </p:sp>
      <p:pic>
        <p:nvPicPr>
          <p:cNvPr id="4" name="Picture 3" descr="University-of-Salford-logo">
            <a:extLst>
              <a:ext uri="{FF2B5EF4-FFF2-40B4-BE49-F238E27FC236}">
                <a16:creationId xmlns:a16="http://schemas.microsoft.com/office/drawing/2014/main" id="{9941C413-6E8F-17CD-0B86-0B2EA8F29C3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197" y="6043600"/>
            <a:ext cx="1034564" cy="689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15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A53448-2266-30D9-7766-D00329E6EC06}"/>
              </a:ext>
            </a:extLst>
          </p:cNvPr>
          <p:cNvPicPr>
            <a:picLocks noChangeAspect="1"/>
          </p:cNvPicPr>
          <p:nvPr/>
        </p:nvPicPr>
        <p:blipFill>
          <a:blip r:embed="rId2">
            <a:duotone>
              <a:prstClr val="black"/>
              <a:schemeClr val="tx2">
                <a:tint val="45000"/>
                <a:satMod val="400000"/>
              </a:schemeClr>
            </a:duotone>
            <a:alphaModFix amt="25000"/>
          </a:blip>
          <a:srcRect/>
          <a:stretch/>
        </p:blipFill>
        <p:spPr>
          <a:xfrm>
            <a:off x="20" y="10"/>
            <a:ext cx="12191980" cy="6857990"/>
          </a:xfrm>
          <a:prstGeom prst="rect">
            <a:avLst/>
          </a:prstGeom>
        </p:spPr>
      </p:pic>
      <p:sp>
        <p:nvSpPr>
          <p:cNvPr id="2" name="Title 1">
            <a:extLst>
              <a:ext uri="{FF2B5EF4-FFF2-40B4-BE49-F238E27FC236}">
                <a16:creationId xmlns:a16="http://schemas.microsoft.com/office/drawing/2014/main" id="{D6AD31DA-9419-9704-3B01-0558F88C2DA4}"/>
              </a:ext>
            </a:extLst>
          </p:cNvPr>
          <p:cNvSpPr>
            <a:spLocks noGrp="1"/>
          </p:cNvSpPr>
          <p:nvPr>
            <p:ph type="title"/>
          </p:nvPr>
        </p:nvSpPr>
        <p:spPr>
          <a:xfrm>
            <a:off x="838200" y="365125"/>
            <a:ext cx="10515600" cy="1325563"/>
          </a:xfrm>
        </p:spPr>
        <p:txBody>
          <a:bodyPr>
            <a:normAutofit/>
          </a:bodyPr>
          <a:lstStyle/>
          <a:p>
            <a:r>
              <a:rPr lang="en-GB" dirty="0"/>
              <a:t>Introduction: </a:t>
            </a:r>
            <a:r>
              <a:rPr lang="en-GB" i="1" dirty="0"/>
              <a:t>what will be the take home messages?</a:t>
            </a:r>
          </a:p>
        </p:txBody>
      </p:sp>
      <p:pic>
        <p:nvPicPr>
          <p:cNvPr id="4" name="Picture 2" descr="University-of-Salford-logo">
            <a:extLst>
              <a:ext uri="{FF2B5EF4-FFF2-40B4-BE49-F238E27FC236}">
                <a16:creationId xmlns:a16="http://schemas.microsoft.com/office/drawing/2014/main" id="{9042BF71-ABFB-0D56-B65D-AF9ECB070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2044" y="204069"/>
            <a:ext cx="1679031" cy="111935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Content Placeholder 2">
            <a:extLst>
              <a:ext uri="{FF2B5EF4-FFF2-40B4-BE49-F238E27FC236}">
                <a16:creationId xmlns:a16="http://schemas.microsoft.com/office/drawing/2014/main" id="{8D51DA2F-C7C8-A3A9-1BE2-CDCE89DDDF5B}"/>
              </a:ext>
            </a:extLst>
          </p:cNvPr>
          <p:cNvGraphicFramePr>
            <a:graphicFrameLocks noGrp="1"/>
          </p:cNvGraphicFramePr>
          <p:nvPr>
            <p:ph idx="1"/>
            <p:extLst>
              <p:ext uri="{D42A27DB-BD31-4B8C-83A1-F6EECF244321}">
                <p14:modId xmlns:p14="http://schemas.microsoft.com/office/powerpoint/2010/main" val="40539312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6746977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9F4148-1188-B512-ACD0-063166BC7B99}"/>
              </a:ext>
            </a:extLst>
          </p:cNvPr>
          <p:cNvSpPr>
            <a:spLocks noGrp="1"/>
          </p:cNvSpPr>
          <p:nvPr>
            <p:ph type="title"/>
          </p:nvPr>
        </p:nvSpPr>
        <p:spPr>
          <a:xfrm>
            <a:off x="686834" y="1153572"/>
            <a:ext cx="3200400" cy="4461163"/>
          </a:xfrm>
        </p:spPr>
        <p:txBody>
          <a:bodyPr>
            <a:normAutofit/>
          </a:bodyPr>
          <a:lstStyle/>
          <a:p>
            <a:r>
              <a:rPr lang="en-GB" sz="3700" b="1"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Tackling the Taboo  around the Three M’s</a:t>
            </a:r>
            <a:r>
              <a:rPr lang="en-GB" sz="3700"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 </a:t>
            </a:r>
            <a:endParaRPr lang="en-GB" sz="3700">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2555C2A-983A-0A8D-9417-B19EFDCF9018}"/>
              </a:ext>
            </a:extLst>
          </p:cNvPr>
          <p:cNvSpPr>
            <a:spLocks noGrp="1"/>
          </p:cNvSpPr>
          <p:nvPr>
            <p:ph idx="1"/>
          </p:nvPr>
        </p:nvSpPr>
        <p:spPr>
          <a:xfrm>
            <a:off x="4355868" y="1098470"/>
            <a:ext cx="6906491" cy="5585619"/>
          </a:xfrm>
        </p:spPr>
        <p:txBody>
          <a:bodyPr anchor="ctr">
            <a:normAutofit/>
          </a:bodyPr>
          <a:lstStyle/>
          <a:p>
            <a:r>
              <a:rPr lang="en-GB" sz="2200" b="1" kern="100" dirty="0">
                <a:effectLst/>
                <a:latin typeface="Aptos" panose="020B0004020202020204" pitchFamily="34" charset="0"/>
                <a:ea typeface="Aptos" panose="020B0004020202020204" pitchFamily="34" charset="0"/>
                <a:cs typeface="Times New Roman" panose="02020603050405020304" pitchFamily="18" charset="0"/>
              </a:rPr>
              <a:t>Tackling the Taboo  around the Three M’s</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 (</a:t>
            </a:r>
            <a:r>
              <a:rPr lang="en-GB" sz="2200" kern="100" dirty="0" err="1">
                <a:effectLst/>
                <a:latin typeface="Aptos" panose="020B0004020202020204" pitchFamily="34" charset="0"/>
                <a:ea typeface="Aptos" panose="020B0004020202020204" pitchFamily="34" charset="0"/>
                <a:cs typeface="Times New Roman" panose="02020603050405020304" pitchFamily="18" charset="0"/>
              </a:rPr>
              <a:t>Grandey</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 et al., 2018: </a:t>
            </a:r>
            <a:r>
              <a:rPr lang="en-GB" sz="1600" dirty="0">
                <a:hlinkClick r:id="rId3"/>
              </a:rPr>
              <a:t>Tackling Taboo Topics: A Review of the Three Ms in Working Women’s Lives - Alicia A. </a:t>
            </a:r>
            <a:r>
              <a:rPr lang="en-GB" sz="1600" dirty="0" err="1">
                <a:hlinkClick r:id="rId3"/>
              </a:rPr>
              <a:t>Grandey</a:t>
            </a:r>
            <a:r>
              <a:rPr lang="en-GB" sz="1600" dirty="0">
                <a:hlinkClick r:id="rId3"/>
              </a:rPr>
              <a:t>, Allison S. Gabriel, Eden B. </a:t>
            </a:r>
            <a:r>
              <a:rPr lang="en-GB" sz="1600">
                <a:hlinkClick r:id="rId3"/>
              </a:rPr>
              <a:t>King, 2020 (sagepub.com)</a:t>
            </a:r>
            <a:r>
              <a:rPr lang="en-GB" sz="2200" kern="100">
                <a:effectLst/>
                <a:latin typeface="Aptos" panose="020B0004020202020204" pitchFamily="34" charset="0"/>
                <a:ea typeface="Aptos" panose="020B0004020202020204" pitchFamily="34" charset="0"/>
                <a:cs typeface="Times New Roman" panose="02020603050405020304" pitchFamily="18" charset="0"/>
              </a:rPr>
              <a:t>): </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Menstruation, Maternity, Menopause. (see for example, </a:t>
            </a:r>
            <a:r>
              <a:rPr lang="en-GB" sz="2200" kern="100" dirty="0" err="1">
                <a:effectLst/>
                <a:latin typeface="Aptos" panose="020B0004020202020204" pitchFamily="34" charset="0"/>
                <a:ea typeface="Aptos" panose="020B0004020202020204" pitchFamily="34" charset="0"/>
                <a:cs typeface="Times New Roman" panose="02020603050405020304" pitchFamily="18" charset="0"/>
              </a:rPr>
              <a:t>Geukes</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 et al.,2020: </a:t>
            </a:r>
            <a:r>
              <a:rPr lang="en-GB" sz="2200" u="sng" kern="100" dirty="0">
                <a:effectLst/>
                <a:latin typeface="Aptos" panose="020B0004020202020204" pitchFamily="34" charset="0"/>
                <a:ea typeface="Aptos" panose="020B0004020202020204" pitchFamily="34" charset="0"/>
                <a:cs typeface="Times New Roman" panose="02020603050405020304" pitchFamily="18" charset="0"/>
                <a:hlinkClick r:id="rId4" tooltip="Original URL: https://linkinghub.elsevier.com/retrieve/pii/S0378512220302723. Click or tap if you trust this link."/>
              </a:rPr>
              <a:t>https://linkinghub.elsevier.com/retrieve/pii/S0378512220302723</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 Hardy et al., 2018: </a:t>
            </a:r>
            <a:r>
              <a:rPr lang="en-GB" sz="2200" u="sng" kern="100" dirty="0">
                <a:effectLst/>
                <a:latin typeface="Aptos" panose="020B0004020202020204" pitchFamily="34" charset="0"/>
                <a:ea typeface="Aptos" panose="020B0004020202020204" pitchFamily="34" charset="0"/>
                <a:cs typeface="Times New Roman" panose="02020603050405020304" pitchFamily="18" charset="0"/>
                <a:hlinkClick r:id="rId5" tooltip="Original URL: https://www.emerald.com/insight/content/doi/10.1108/IJWHM-03-2018-0035/full/html. Click or tap if you trust this link."/>
              </a:rPr>
              <a:t>Tackling the taboo: talking menopause-related problems at work | Emerald Insight</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a:t>
            </a:r>
          </a:p>
          <a:p>
            <a:r>
              <a:rPr lang="en-GB" sz="2200" b="1" kern="100" dirty="0">
                <a:latin typeface="Aptos" panose="020B0004020202020204" pitchFamily="34" charset="0"/>
                <a:ea typeface="Aptos" panose="020B0004020202020204" pitchFamily="34" charset="0"/>
                <a:cs typeface="Times New Roman" panose="02020603050405020304" pitchFamily="18" charset="0"/>
              </a:rPr>
              <a:t>C</a:t>
            </a:r>
            <a:r>
              <a:rPr lang="en-GB" sz="2200" b="1" kern="100" dirty="0">
                <a:effectLst/>
                <a:latin typeface="Aptos" panose="020B0004020202020204" pitchFamily="34" charset="0"/>
                <a:ea typeface="Aptos" panose="020B0004020202020204" pitchFamily="34" charset="0"/>
                <a:cs typeface="Times New Roman" panose="02020603050405020304" pitchFamily="18" charset="0"/>
              </a:rPr>
              <a:t>reating safe channels for discussion </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(e.g. menopause café; women’s wellbeing groups).</a:t>
            </a:r>
          </a:p>
          <a:p>
            <a:r>
              <a:rPr lang="en-GB" sz="2200" b="1" kern="100" dirty="0">
                <a:latin typeface="Aptos" panose="020B0004020202020204" pitchFamily="34" charset="0"/>
                <a:ea typeface="Aptos" panose="020B0004020202020204" pitchFamily="34" charset="0"/>
                <a:cs typeface="Times New Roman" panose="02020603050405020304" pitchFamily="18" charset="0"/>
              </a:rPr>
              <a:t>P</a:t>
            </a:r>
            <a:r>
              <a:rPr lang="en-GB" sz="2200" b="1" kern="100" dirty="0">
                <a:effectLst/>
                <a:latin typeface="Aptos" panose="020B0004020202020204" pitchFamily="34" charset="0"/>
                <a:ea typeface="Aptos" panose="020B0004020202020204" pitchFamily="34" charset="0"/>
                <a:cs typeface="Times New Roman" panose="02020603050405020304" pitchFamily="18" charset="0"/>
              </a:rPr>
              <a:t>romoting menopause self-efficacy </a:t>
            </a:r>
            <a:r>
              <a:rPr lang="en-GB" sz="2200" kern="100" dirty="0">
                <a:latin typeface="Aptos" panose="020B0004020202020204" pitchFamily="34" charset="0"/>
                <a:ea typeface="Aptos" panose="020B0004020202020204" pitchFamily="34" charset="0"/>
                <a:cs typeface="Times New Roman" panose="02020603050405020304" pitchFamily="18" charset="0"/>
              </a:rPr>
              <a:t>e.g. in </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having discussions about these health issues for women and colleagues by providing training on symptoms and symptoms management/support at the workplace level. </a:t>
            </a:r>
            <a:endParaRPr lang="en-GB" sz="2200" dirty="0"/>
          </a:p>
        </p:txBody>
      </p:sp>
      <p:pic>
        <p:nvPicPr>
          <p:cNvPr id="4" name="Picture 2" descr="University-of-Salford-logo">
            <a:extLst>
              <a:ext uri="{FF2B5EF4-FFF2-40B4-BE49-F238E27FC236}">
                <a16:creationId xmlns:a16="http://schemas.microsoft.com/office/drawing/2014/main" id="{20FBA3B6-1D8D-36DC-B02F-B71E6FFE57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91880" y="0"/>
            <a:ext cx="1521380" cy="1014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07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016FA-830C-CA8E-A93E-2A381CC91D68}"/>
              </a:ext>
            </a:extLst>
          </p:cNvPr>
          <p:cNvSpPr>
            <a:spLocks noGrp="1"/>
          </p:cNvSpPr>
          <p:nvPr>
            <p:ph type="title"/>
          </p:nvPr>
        </p:nvSpPr>
        <p:spPr>
          <a:xfrm>
            <a:off x="370609" y="428251"/>
            <a:ext cx="10515600" cy="1325563"/>
          </a:xfrm>
        </p:spPr>
        <p:txBody>
          <a:bodyPr>
            <a:normAutofit fontScale="90000"/>
          </a:bodyPr>
          <a:lstStyle/>
          <a:p>
            <a:r>
              <a:rPr lang="en-GB"/>
              <a:t>Challenges for </a:t>
            </a:r>
            <a:r>
              <a:rPr lang="en-GB" b="1"/>
              <a:t>Wellbeing of Older Women@Work</a:t>
            </a:r>
            <a:r>
              <a:rPr lang="en-GB"/>
              <a:t>: </a:t>
            </a:r>
            <a:r>
              <a:rPr lang="en-GB" i="1"/>
              <a:t>why should stakeholders engage?</a:t>
            </a:r>
            <a:endParaRPr lang="en-GB" i="1" dirty="0"/>
          </a:p>
        </p:txBody>
      </p:sp>
      <p:sp>
        <p:nvSpPr>
          <p:cNvPr id="3" name="Content Placeholder 2">
            <a:extLst>
              <a:ext uri="{FF2B5EF4-FFF2-40B4-BE49-F238E27FC236}">
                <a16:creationId xmlns:a16="http://schemas.microsoft.com/office/drawing/2014/main" id="{EB6A0E2D-C1E2-104A-462D-B292A2377436}"/>
              </a:ext>
            </a:extLst>
          </p:cNvPr>
          <p:cNvSpPr>
            <a:spLocks noGrp="1"/>
          </p:cNvSpPr>
          <p:nvPr>
            <p:ph idx="1"/>
          </p:nvPr>
        </p:nvSpPr>
        <p:spPr>
          <a:xfrm>
            <a:off x="838200" y="1690688"/>
            <a:ext cx="10515600" cy="4351338"/>
          </a:xfrm>
        </p:spPr>
        <p:txBody>
          <a:bodyPr/>
          <a:lstStyle/>
          <a:p>
            <a:pPr>
              <a:lnSpc>
                <a:spcPct val="107000"/>
              </a:lnSpc>
              <a:spcAft>
                <a:spcPts val="800"/>
              </a:spcAft>
            </a:pP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5" name="Picture 4">
            <a:extLst>
              <a:ext uri="{FF2B5EF4-FFF2-40B4-BE49-F238E27FC236}">
                <a16:creationId xmlns:a16="http://schemas.microsoft.com/office/drawing/2014/main" id="{A4C9AD9D-BADD-95C1-8E41-920F6307CE53}"/>
              </a:ext>
            </a:extLst>
          </p:cNvPr>
          <p:cNvPicPr>
            <a:picLocks noChangeAspect="1"/>
          </p:cNvPicPr>
          <p:nvPr/>
        </p:nvPicPr>
        <p:blipFill>
          <a:blip r:embed="rId2"/>
          <a:stretch>
            <a:fillRect/>
          </a:stretch>
        </p:blipFill>
        <p:spPr>
          <a:xfrm>
            <a:off x="4501662" y="1753814"/>
            <a:ext cx="7484376" cy="5104186"/>
          </a:xfrm>
          <a:prstGeom prst="rect">
            <a:avLst/>
          </a:prstGeom>
        </p:spPr>
      </p:pic>
      <p:pic>
        <p:nvPicPr>
          <p:cNvPr id="8" name="Picture 2" descr="University-of-Salford-logo">
            <a:extLst>
              <a:ext uri="{FF2B5EF4-FFF2-40B4-BE49-F238E27FC236}">
                <a16:creationId xmlns:a16="http://schemas.microsoft.com/office/drawing/2014/main" id="{5B1A007F-DCC4-E487-EC5F-43963076D5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8021" y="224537"/>
            <a:ext cx="1063370" cy="708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584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3EB4-4B26-6227-7431-83E11CCF4130}"/>
              </a:ext>
            </a:extLst>
          </p:cNvPr>
          <p:cNvSpPr>
            <a:spLocks noGrp="1"/>
          </p:cNvSpPr>
          <p:nvPr>
            <p:ph type="title"/>
          </p:nvPr>
        </p:nvSpPr>
        <p:spPr>
          <a:xfrm>
            <a:off x="752475" y="122237"/>
            <a:ext cx="10515600" cy="1325563"/>
          </a:xfrm>
        </p:spPr>
        <p:txBody>
          <a:bodyPr/>
          <a:lstStyle/>
          <a:p>
            <a:r>
              <a:rPr lang="en-GB" sz="4400" b="1" kern="100" dirty="0">
                <a:effectLst/>
                <a:latin typeface="Aptos" panose="020B0004020202020204" pitchFamily="34" charset="0"/>
                <a:ea typeface="Aptos" panose="020B0004020202020204" pitchFamily="34" charset="0"/>
                <a:cs typeface="Times New Roman" panose="02020603050405020304" pitchFamily="18" charset="0"/>
              </a:rPr>
              <a:t>Challenging  broader social norms around ageing women in work </a:t>
            </a:r>
            <a:endParaRPr lang="en-GB" dirty="0"/>
          </a:p>
        </p:txBody>
      </p:sp>
      <p:sp>
        <p:nvSpPr>
          <p:cNvPr id="3" name="Content Placeholder 2">
            <a:extLst>
              <a:ext uri="{FF2B5EF4-FFF2-40B4-BE49-F238E27FC236}">
                <a16:creationId xmlns:a16="http://schemas.microsoft.com/office/drawing/2014/main" id="{4B5311B6-7680-6CCC-C438-9F44DC068339}"/>
              </a:ext>
            </a:extLst>
          </p:cNvPr>
          <p:cNvSpPr>
            <a:spLocks noGrp="1"/>
          </p:cNvSpPr>
          <p:nvPr>
            <p:ph idx="1"/>
          </p:nvPr>
        </p:nvSpPr>
        <p:spPr>
          <a:xfrm>
            <a:off x="838200" y="1447800"/>
            <a:ext cx="11010900" cy="4729163"/>
          </a:xfrm>
        </p:spPr>
        <p:txBody>
          <a:bodyPr>
            <a:normAutofit lnSpcReduction="10000"/>
          </a:bodyPr>
          <a:lstStyle/>
          <a:p>
            <a:r>
              <a:rPr lang="en-GB" sz="1800" kern="100" dirty="0">
                <a:latin typeface="Aptos" panose="020B0004020202020204" pitchFamily="34" charset="0"/>
                <a:ea typeface="Aptos" panose="020B0004020202020204" pitchFamily="34" charset="0"/>
                <a:cs typeface="Times New Roman" panose="02020603050405020304" pitchFamily="18" charset="0"/>
              </a:rPr>
              <a:t>E</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.g. ideal worker norms (see for example, Steffan &amp; Loretto, 2024 </a:t>
            </a:r>
            <a:r>
              <a:rPr lang="en-GB"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tooltip="Original URL: https://onlinelibrary.wiley.com/doi/pdf/10.1111/gwao.13136. Click or tap if you trust this link."/>
              </a:rPr>
              <a:t>Menopause, work and mid</a:t>
            </a:r>
            <a:r>
              <a:rPr lang="en-GB" sz="1800" u="sng" kern="100" dirty="0">
                <a:solidFill>
                  <a:srgbClr val="467886"/>
                </a:solidFill>
                <a:effectLst/>
                <a:latin typeface="Cambria Math" panose="02040503050406030204" pitchFamily="18" charset="0"/>
                <a:ea typeface="Aptos" panose="020B0004020202020204" pitchFamily="34" charset="0"/>
                <a:cs typeface="Cambria Math" panose="02040503050406030204" pitchFamily="18" charset="0"/>
                <a:hlinkClick r:id="rId2" tooltip="Original URL: https://onlinelibrary.wiley.com/doi/pdf/10.1111/gwao.13136. Click or tap if you trust this link."/>
              </a:rPr>
              <a:t>‐</a:t>
            </a:r>
            <a:r>
              <a:rPr lang="en-GB" sz="18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tooltip="Original URL: https://onlinelibrary.wiley.com/doi/pdf/10.1111/gwao.13136. Click or tap if you trust this link."/>
              </a:rPr>
              <a:t>life: Challenging the ideal worker stereotype - Steffan - Gender, Work &amp; Organization - Wiley Online Library</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and promoting flexibility</a:t>
            </a: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promotion of positive self-beliefs around ageing as a woman – challenging the ‘invisibility’ that women experience (see for example, Bowman et al., 2017).</a:t>
            </a:r>
          </a:p>
          <a:p>
            <a:r>
              <a:rPr lang="en-GB" sz="3200" b="1" dirty="0"/>
              <a:t>Negative perceptions of ageing: stereotypes</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r>
              <a:rPr lang="en-GB" sz="2400" dirty="0"/>
              <a:t>Negative cultural stereotypes valuing youthful attractiveness while devaluing age (Ballard et al., 2009) </a:t>
            </a:r>
          </a:p>
          <a:p>
            <a:pPr marL="0" indent="0">
              <a:buNone/>
            </a:pPr>
            <a:endParaRPr lang="en-GB" sz="2400" dirty="0"/>
          </a:p>
          <a:p>
            <a:r>
              <a:rPr lang="en-GB" sz="2400" dirty="0"/>
              <a:t>Stigmatization of the menopause relates to its medicalization and silence  (Ferguson and Parry, 1998; </a:t>
            </a:r>
            <a:r>
              <a:rPr lang="en-GB" sz="2400" dirty="0" err="1"/>
              <a:t>Nosek</a:t>
            </a:r>
            <a:r>
              <a:rPr lang="en-GB" sz="2400" dirty="0"/>
              <a:t> et al, 2010)</a:t>
            </a:r>
          </a:p>
          <a:p>
            <a:endParaRPr lang="en-GB" sz="2400" dirty="0"/>
          </a:p>
          <a:p>
            <a:r>
              <a:rPr lang="en-GB" sz="2400" dirty="0"/>
              <a:t>How menopause is experienced can be linked to self-esteem (Ayers et al., 2010)</a:t>
            </a:r>
          </a:p>
          <a:p>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pic>
        <p:nvPicPr>
          <p:cNvPr id="4" name="Picture 2" descr="University-of-Salford-logo">
            <a:extLst>
              <a:ext uri="{FF2B5EF4-FFF2-40B4-BE49-F238E27FC236}">
                <a16:creationId xmlns:a16="http://schemas.microsoft.com/office/drawing/2014/main" id="{76117041-CF4A-D80D-8D8D-6FF2D03CCF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134" y="5967246"/>
            <a:ext cx="1336131" cy="890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832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C55F43-28BA-4EAD-AF35-CBBBC5191C83}"/>
              </a:ext>
            </a:extLst>
          </p:cNvPr>
          <p:cNvSpPr>
            <a:spLocks noGrp="1"/>
          </p:cNvSpPr>
          <p:nvPr>
            <p:ph type="title"/>
          </p:nvPr>
        </p:nvSpPr>
        <p:spPr/>
        <p:txBody>
          <a:bodyPr>
            <a:noAutofit/>
          </a:bodyPr>
          <a:lstStyle/>
          <a:p>
            <a:r>
              <a:rPr lang="en-GB" dirty="0"/>
              <a:t>Gendered self-growing old: </a:t>
            </a:r>
            <a:r>
              <a:rPr lang="en-GB" sz="3600" b="1" kern="100" dirty="0">
                <a:effectLst/>
                <a:latin typeface="Aptos" panose="020B0004020202020204" pitchFamily="34" charset="0"/>
                <a:ea typeface="Aptos" panose="020B0004020202020204" pitchFamily="34" charset="0"/>
                <a:cs typeface="Times New Roman" panose="02020603050405020304" pitchFamily="18" charset="0"/>
              </a:rPr>
              <a:t>Framing menopause positively and demystifying the menopause and the menopause transition </a:t>
            </a:r>
            <a:endParaRPr lang="en-GB" sz="3600" b="1" dirty="0"/>
          </a:p>
        </p:txBody>
      </p:sp>
      <p:sp>
        <p:nvSpPr>
          <p:cNvPr id="2" name="Content Placeholder 1">
            <a:extLst>
              <a:ext uri="{FF2B5EF4-FFF2-40B4-BE49-F238E27FC236}">
                <a16:creationId xmlns:a16="http://schemas.microsoft.com/office/drawing/2014/main" id="{FEB0DFEF-9B29-48C1-91C4-8F6F453EF3F8}"/>
              </a:ext>
            </a:extLst>
          </p:cNvPr>
          <p:cNvSpPr>
            <a:spLocks noGrp="1"/>
          </p:cNvSpPr>
          <p:nvPr>
            <p:ph idx="1"/>
          </p:nvPr>
        </p:nvSpPr>
        <p:spPr>
          <a:xfrm>
            <a:off x="1097107" y="1929268"/>
            <a:ext cx="10190018" cy="5051490"/>
          </a:xfrm>
        </p:spPr>
        <p:txBody>
          <a:bodyPr>
            <a:normAutofit fontScale="85000" lnSpcReduction="20000"/>
          </a:bodyPr>
          <a:lstStyle/>
          <a:p>
            <a:r>
              <a:rPr lang="en-GB" sz="2400" b="1" kern="100" dirty="0">
                <a:effectLst/>
                <a:ea typeface="Aptos" panose="020B0004020202020204" pitchFamily="34" charset="0"/>
                <a:cs typeface="Times New Roman" panose="02020603050405020304" pitchFamily="18" charset="0"/>
              </a:rPr>
              <a:t>Framing menopause positively and demystifying the menopause and the menopause transition</a:t>
            </a:r>
            <a:r>
              <a:rPr lang="en-GB" sz="2400" b="1" kern="100" dirty="0">
                <a:ea typeface="Aptos" panose="020B0004020202020204" pitchFamily="34" charset="0"/>
                <a:cs typeface="Times New Roman" panose="02020603050405020304" pitchFamily="18" charset="0"/>
              </a:rPr>
              <a:t>: </a:t>
            </a:r>
            <a:r>
              <a:rPr lang="en-GB" sz="2600" kern="100" dirty="0">
                <a:effectLst/>
                <a:ea typeface="Aptos" panose="020B0004020202020204" pitchFamily="34" charset="0"/>
                <a:cs typeface="Times New Roman" panose="02020603050405020304" pitchFamily="18" charset="0"/>
              </a:rPr>
              <a:t>reversing the narrative around medicalisation- emphasis on loss/deficiency and challenging the silence to focus on positive themes e.g. transformational to challenge the ‘invisibility’ women face (Griffiths et al., 2013; Westwood, 2022), the emphasis needs to be on the workplace not on the individual ways to ‘fix the woman’ – e.g.  ‘</a:t>
            </a:r>
            <a:r>
              <a:rPr lang="en-GB" sz="2600" kern="100" dirty="0" err="1">
                <a:effectLst/>
                <a:ea typeface="Aptos" panose="020B0004020202020204" pitchFamily="34" charset="0"/>
                <a:cs typeface="Times New Roman" panose="02020603050405020304" pitchFamily="18" charset="0"/>
              </a:rPr>
              <a:t>menowashing</a:t>
            </a:r>
            <a:r>
              <a:rPr lang="en-GB" sz="2600" kern="100" dirty="0">
                <a:effectLst/>
                <a:ea typeface="Aptos" panose="020B0004020202020204" pitchFamily="34" charset="0"/>
                <a:cs typeface="Times New Roman" panose="02020603050405020304" pitchFamily="18" charset="0"/>
              </a:rPr>
              <a:t>’ in supermarkets a range of menopause products aimed at women with very little scientific basis.</a:t>
            </a:r>
          </a:p>
          <a:p>
            <a:pPr marL="0" indent="0">
              <a:buNone/>
            </a:pPr>
            <a:r>
              <a:rPr lang="en-GB" sz="4000" b="1" i="1" dirty="0"/>
              <a:t>Looking Forward: </a:t>
            </a:r>
            <a:r>
              <a:rPr lang="en-GB" sz="4000" b="1" dirty="0"/>
              <a:t>Positive perceptions of the ageing and the menopause</a:t>
            </a:r>
          </a:p>
          <a:p>
            <a:r>
              <a:rPr lang="en-GB" sz="2400" i="1" dirty="0"/>
              <a:t>‘Ageing can bring freedom, self-awareness, growth, reflection, and reassessment of role’ </a:t>
            </a:r>
            <a:r>
              <a:rPr lang="en-GB" sz="2400" dirty="0"/>
              <a:t>(</a:t>
            </a:r>
            <a:r>
              <a:rPr lang="en-GB" sz="2400" dirty="0" err="1"/>
              <a:t>Salis</a:t>
            </a:r>
            <a:r>
              <a:rPr lang="en-GB" sz="2400" dirty="0"/>
              <a:t> et al., 2018 p. 521)</a:t>
            </a:r>
          </a:p>
          <a:p>
            <a:endParaRPr lang="en-GB" sz="2400" dirty="0"/>
          </a:p>
          <a:p>
            <a:r>
              <a:rPr lang="en-GB" sz="2400" dirty="0"/>
              <a:t>Transformational:</a:t>
            </a:r>
          </a:p>
          <a:p>
            <a:pPr marL="0" indent="0">
              <a:buNone/>
            </a:pPr>
            <a:r>
              <a:rPr lang="en-GB" sz="2400" dirty="0"/>
              <a:t>Older women’s narratives viewed the menopause as:</a:t>
            </a:r>
          </a:p>
          <a:p>
            <a:pPr marL="0" indent="0">
              <a:buNone/>
            </a:pPr>
            <a:r>
              <a:rPr lang="en-GB" sz="2400" dirty="0"/>
              <a:t>“Moving on”; “…there’s a confidence that comes with age” </a:t>
            </a:r>
          </a:p>
          <a:p>
            <a:pPr marL="0" indent="0">
              <a:buNone/>
            </a:pPr>
            <a:r>
              <a:rPr lang="en-GB" sz="2400" dirty="0"/>
              <a:t>(</a:t>
            </a:r>
            <a:r>
              <a:rPr lang="en-GB" sz="2400" dirty="0" err="1"/>
              <a:t>Salis</a:t>
            </a:r>
            <a:r>
              <a:rPr lang="en-GB" sz="2400" dirty="0"/>
              <a:t> et al., 2018 p. 530)</a:t>
            </a:r>
          </a:p>
          <a:p>
            <a:endParaRPr lang="en-GB" sz="2400" dirty="0">
              <a:latin typeface="+mj-lt"/>
            </a:endParaRPr>
          </a:p>
        </p:txBody>
      </p:sp>
      <p:pic>
        <p:nvPicPr>
          <p:cNvPr id="4" name="Picture 2" descr="University-of-Salford-logo">
            <a:extLst>
              <a:ext uri="{FF2B5EF4-FFF2-40B4-BE49-F238E27FC236}">
                <a16:creationId xmlns:a16="http://schemas.microsoft.com/office/drawing/2014/main" id="{8A4DDCD5-8991-926C-0A87-F170C3D3C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2360" y="224537"/>
            <a:ext cx="1679031" cy="11193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8D6554A-9BCA-73D1-D237-99D5F1D62E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9462" y="4455013"/>
            <a:ext cx="4116160" cy="3036033"/>
          </a:xfrm>
          <a:prstGeom prst="rect">
            <a:avLst/>
          </a:prstGeom>
        </p:spPr>
      </p:pic>
      <p:sp>
        <p:nvSpPr>
          <p:cNvPr id="6" name="TextBox 5">
            <a:extLst>
              <a:ext uri="{FF2B5EF4-FFF2-40B4-BE49-F238E27FC236}">
                <a16:creationId xmlns:a16="http://schemas.microsoft.com/office/drawing/2014/main" id="{37AF9842-BBB4-8B16-799E-3740D39A5FB0}"/>
              </a:ext>
            </a:extLst>
          </p:cNvPr>
          <p:cNvSpPr txBox="1"/>
          <p:nvPr/>
        </p:nvSpPr>
        <p:spPr>
          <a:xfrm>
            <a:off x="5929591" y="6527800"/>
            <a:ext cx="7000318" cy="307777"/>
          </a:xfrm>
          <a:prstGeom prst="rect">
            <a:avLst/>
          </a:prstGeom>
          <a:noFill/>
        </p:spPr>
        <p:txBody>
          <a:bodyPr wrap="square">
            <a:spAutoFit/>
          </a:bodyPr>
          <a:lstStyle/>
          <a:p>
            <a:r>
              <a:rPr lang="en-US" sz="700" dirty="0">
                <a:latin typeface="Arial" panose="020B0604020202020204" pitchFamily="34" charset="0"/>
              </a:rPr>
              <a:t>Im</a:t>
            </a:r>
            <a:r>
              <a:rPr lang="en-US" sz="700" dirty="0">
                <a:effectLst/>
                <a:latin typeface="Arial" panose="020B0604020202020204" pitchFamily="34" charset="0"/>
              </a:rPr>
              <a:t>age  published under CC0 1.0 Universal (CC0 1.0) </a:t>
            </a:r>
          </a:p>
          <a:p>
            <a:r>
              <a:rPr lang="en-US" sz="700" dirty="0">
                <a:effectLst/>
                <a:latin typeface="Arial" panose="020B0604020202020204" pitchFamily="34" charset="0"/>
              </a:rPr>
              <a:t>via the Centre for Ageing Better Age Positive Image Library</a:t>
            </a:r>
            <a:endParaRPr lang="en-GB" sz="700" dirty="0"/>
          </a:p>
        </p:txBody>
      </p:sp>
    </p:spTree>
    <p:extLst>
      <p:ext uri="{BB962C8B-B14F-4D97-AF65-F5344CB8AC3E}">
        <p14:creationId xmlns:p14="http://schemas.microsoft.com/office/powerpoint/2010/main" val="565678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iversity-of-Salford-logo">
            <a:extLst>
              <a:ext uri="{FF2B5EF4-FFF2-40B4-BE49-F238E27FC236}">
                <a16:creationId xmlns:a16="http://schemas.microsoft.com/office/drawing/2014/main" id="{A20EC858-E0A9-839D-26FA-C2A35BCEC9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96" y="5613956"/>
            <a:ext cx="1679031" cy="11193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CCBDB16-3367-30B3-6094-7C5D0BC36F4F}"/>
              </a:ext>
            </a:extLst>
          </p:cNvPr>
          <p:cNvSpPr txBox="1"/>
          <p:nvPr/>
        </p:nvSpPr>
        <p:spPr>
          <a:xfrm>
            <a:off x="8543939" y="6328676"/>
            <a:ext cx="7000318" cy="415498"/>
          </a:xfrm>
          <a:prstGeom prst="rect">
            <a:avLst/>
          </a:prstGeom>
          <a:noFill/>
        </p:spPr>
        <p:txBody>
          <a:bodyPr wrap="square">
            <a:spAutoFit/>
          </a:bodyPr>
          <a:lstStyle/>
          <a:p>
            <a:r>
              <a:rPr lang="en-US" sz="700" dirty="0">
                <a:latin typeface="Arial" panose="020B0604020202020204" pitchFamily="34" charset="0"/>
              </a:rPr>
              <a:t>Im</a:t>
            </a:r>
            <a:r>
              <a:rPr lang="en-US" sz="700" dirty="0">
                <a:effectLst/>
                <a:latin typeface="Arial" panose="020B0604020202020204" pitchFamily="34" charset="0"/>
              </a:rPr>
              <a:t>age  published under CC0 1.0 Universal (CC0 1.0) </a:t>
            </a:r>
          </a:p>
          <a:p>
            <a:r>
              <a:rPr lang="en-US" sz="700" dirty="0">
                <a:effectLst/>
                <a:latin typeface="Arial" panose="020B0604020202020204" pitchFamily="34" charset="0"/>
              </a:rPr>
              <a:t>via the Centre for Ageing Better Age Positive Image Library</a:t>
            </a:r>
            <a:endParaRPr lang="en-GB" sz="700" dirty="0"/>
          </a:p>
          <a:p>
            <a:endParaRPr lang="en-GB" sz="700" dirty="0"/>
          </a:p>
        </p:txBody>
      </p:sp>
      <p:pic>
        <p:nvPicPr>
          <p:cNvPr id="7" name="Picture 6">
            <a:extLst>
              <a:ext uri="{FF2B5EF4-FFF2-40B4-BE49-F238E27FC236}">
                <a16:creationId xmlns:a16="http://schemas.microsoft.com/office/drawing/2014/main" id="{2263407D-38CC-6F3E-0AF5-7C567ED21D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23068" y="1673912"/>
            <a:ext cx="2773680" cy="4160520"/>
          </a:xfrm>
          <a:prstGeom prst="rect">
            <a:avLst/>
          </a:prstGeom>
        </p:spPr>
      </p:pic>
      <p:sp>
        <p:nvSpPr>
          <p:cNvPr id="11" name="Title 10">
            <a:extLst>
              <a:ext uri="{FF2B5EF4-FFF2-40B4-BE49-F238E27FC236}">
                <a16:creationId xmlns:a16="http://schemas.microsoft.com/office/drawing/2014/main" id="{0F6D79BB-3867-AB34-B30E-202B946324E5}"/>
              </a:ext>
            </a:extLst>
          </p:cNvPr>
          <p:cNvSpPr>
            <a:spLocks noGrp="1"/>
          </p:cNvSpPr>
          <p:nvPr>
            <p:ph type="title"/>
          </p:nvPr>
        </p:nvSpPr>
        <p:spPr>
          <a:xfrm>
            <a:off x="604445" y="0"/>
            <a:ext cx="7063409" cy="1372636"/>
          </a:xfrm>
        </p:spPr>
        <p:txBody>
          <a:bodyPr>
            <a:noAutofit/>
          </a:bodyPr>
          <a:lstStyle/>
          <a:p>
            <a:r>
              <a:rPr lang="en-GB" sz="1200" dirty="0">
                <a:hlinkClick r:id="rId5"/>
              </a:rPr>
              <a:t>https://ageing-better.org.uk/news/latest-image-library-collection-offers-glamorous-and-realistic-response</a:t>
            </a:r>
            <a:r>
              <a:rPr lang="en-GB" sz="1200" dirty="0"/>
              <a:t> </a:t>
            </a:r>
          </a:p>
        </p:txBody>
      </p:sp>
      <p:pic>
        <p:nvPicPr>
          <p:cNvPr id="10" name="Content Placeholder 9">
            <a:extLst>
              <a:ext uri="{FF2B5EF4-FFF2-40B4-BE49-F238E27FC236}">
                <a16:creationId xmlns:a16="http://schemas.microsoft.com/office/drawing/2014/main" id="{A941D25D-3B68-0963-F61B-864404E2EE82}"/>
              </a:ext>
            </a:extLst>
          </p:cNvPr>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882723" y="1878497"/>
            <a:ext cx="2549397" cy="3824096"/>
          </a:xfrm>
        </p:spPr>
      </p:pic>
      <p:pic>
        <p:nvPicPr>
          <p:cNvPr id="13" name="Picture 12">
            <a:extLst>
              <a:ext uri="{FF2B5EF4-FFF2-40B4-BE49-F238E27FC236}">
                <a16:creationId xmlns:a16="http://schemas.microsoft.com/office/drawing/2014/main" id="{F40BC82B-8985-C6D0-1F57-0D44B9BE4D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36150" y="1427292"/>
            <a:ext cx="3337545" cy="2225030"/>
          </a:xfrm>
          <a:prstGeom prst="rect">
            <a:avLst/>
          </a:prstGeom>
        </p:spPr>
      </p:pic>
      <p:pic>
        <p:nvPicPr>
          <p:cNvPr id="15" name="Picture 14">
            <a:extLst>
              <a:ext uri="{FF2B5EF4-FFF2-40B4-BE49-F238E27FC236}">
                <a16:creationId xmlns:a16="http://schemas.microsoft.com/office/drawing/2014/main" id="{2E7FF7AF-9EDB-8AE2-9E0C-C04591B54FE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48062" y="3679383"/>
            <a:ext cx="4569062" cy="3046041"/>
          </a:xfrm>
          <a:prstGeom prst="rect">
            <a:avLst/>
          </a:prstGeom>
        </p:spPr>
      </p:pic>
    </p:spTree>
    <p:extLst>
      <p:ext uri="{BB962C8B-B14F-4D97-AF65-F5344CB8AC3E}">
        <p14:creationId xmlns:p14="http://schemas.microsoft.com/office/powerpoint/2010/main" val="3824270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6451FD-E8E2-7B27-4ED0-4CF2DD7F419F}"/>
              </a:ext>
            </a:extLst>
          </p:cNvPr>
          <p:cNvSpPr>
            <a:spLocks noGrp="1"/>
          </p:cNvSpPr>
          <p:nvPr>
            <p:ph type="title"/>
          </p:nvPr>
        </p:nvSpPr>
        <p:spPr>
          <a:xfrm>
            <a:off x="838200" y="365125"/>
            <a:ext cx="10515600" cy="1325563"/>
          </a:xfrm>
        </p:spPr>
        <p:txBody>
          <a:bodyPr>
            <a:normAutofit/>
          </a:bodyPr>
          <a:lstStyle/>
          <a:p>
            <a:r>
              <a:rPr lang="en-GB" sz="4200" b="1"/>
              <a:t>A Life course approach acknowledging varying experiences…</a:t>
            </a:r>
          </a:p>
        </p:txBody>
      </p:sp>
      <p:sp>
        <p:nvSpPr>
          <p:cNvPr id="2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67A5E67-A9AE-D0D7-C57C-36C080E8B0C6}"/>
              </a:ext>
            </a:extLst>
          </p:cNvPr>
          <p:cNvSpPr>
            <a:spLocks noGrp="1"/>
          </p:cNvSpPr>
          <p:nvPr>
            <p:ph idx="1"/>
          </p:nvPr>
        </p:nvSpPr>
        <p:spPr>
          <a:xfrm>
            <a:off x="499872" y="1835559"/>
            <a:ext cx="11689080" cy="6075989"/>
          </a:xfrm>
        </p:spPr>
        <p:txBody>
          <a:bodyPr>
            <a:normAutofit/>
          </a:bodyPr>
          <a:lstStyle/>
          <a:p>
            <a:pPr marL="342900" lvl="0" indent="-342900">
              <a:spcAft>
                <a:spcPts val="800"/>
              </a:spcAft>
              <a:buSzPts val="1000"/>
              <a:buFont typeface="Symbol" panose="05050102010706020507" pitchFamily="18" charset="2"/>
              <a:buChar char=""/>
              <a:tabLst>
                <a:tab pos="457200" algn="l"/>
              </a:tabLst>
            </a:pPr>
            <a:r>
              <a:rPr lang="en-GB" sz="1700" b="1" kern="100" dirty="0">
                <a:effectLst/>
                <a:latin typeface="Aptos" panose="020B0004020202020204" pitchFamily="34" charset="0"/>
                <a:ea typeface="Aptos" panose="020B0004020202020204" pitchFamily="34" charset="0"/>
                <a:cs typeface="Times New Roman" panose="02020603050405020304" pitchFamily="18" charset="0"/>
              </a:rPr>
              <a:t>Whilst acknowledging the varying experiences in menopause symptoms severity- 75% of those with severe symptoms were shown to have negative  impacts on work ability </a:t>
            </a:r>
            <a:r>
              <a:rPr lang="en-GB" sz="1700" kern="100" dirty="0">
                <a:effectLst/>
                <a:latin typeface="Aptos" panose="020B0004020202020204" pitchFamily="34" charset="0"/>
                <a:ea typeface="Aptos" panose="020B0004020202020204" pitchFamily="34" charset="0"/>
                <a:cs typeface="Times New Roman" panose="02020603050405020304" pitchFamily="18" charset="0"/>
              </a:rPr>
              <a:t>(see for example, </a:t>
            </a:r>
            <a:r>
              <a:rPr lang="en-GB" sz="1700" kern="100" dirty="0" err="1">
                <a:effectLst/>
                <a:latin typeface="Aptos" panose="020B0004020202020204" pitchFamily="34" charset="0"/>
                <a:ea typeface="Aptos" panose="020B0004020202020204" pitchFamily="34" charset="0"/>
                <a:cs typeface="Times New Roman" panose="02020603050405020304" pitchFamily="18" charset="0"/>
              </a:rPr>
              <a:t>Geukes</a:t>
            </a:r>
            <a:r>
              <a:rPr lang="en-GB" sz="1700" kern="100" dirty="0">
                <a:effectLst/>
                <a:latin typeface="Aptos" panose="020B0004020202020204" pitchFamily="34" charset="0"/>
                <a:ea typeface="Aptos" panose="020B0004020202020204" pitchFamily="34" charset="0"/>
                <a:cs typeface="Times New Roman" panose="02020603050405020304" pitchFamily="18" charset="0"/>
              </a:rPr>
              <a:t> et al., 2016)- some concrete tips here on dealing with impacts on workability i.e. adapting work role and environment, flexibility in working patterns, sickness absence policies etc.</a:t>
            </a:r>
          </a:p>
          <a:p>
            <a:pPr marL="342900" lvl="0" indent="-342900">
              <a:spcAft>
                <a:spcPts val="800"/>
              </a:spcAft>
              <a:buSzPts val="1000"/>
              <a:buFont typeface="Symbol" panose="05050102010706020507" pitchFamily="18" charset="2"/>
              <a:buChar char=""/>
              <a:tabLst>
                <a:tab pos="457200" algn="l"/>
              </a:tabLst>
            </a:pPr>
            <a:r>
              <a:rPr lang="en-GB" sz="1700" b="1" kern="100" dirty="0">
                <a:effectLst/>
                <a:latin typeface="Aptos" panose="020B0004020202020204" pitchFamily="34" charset="0"/>
                <a:ea typeface="Aptos" panose="020B0004020202020204" pitchFamily="34" charset="0"/>
                <a:cs typeface="Times New Roman" panose="02020603050405020304" pitchFamily="18" charset="0"/>
              </a:rPr>
              <a:t>Life course approach- involving younger and older women in the conversation promotion of self-efficacy around the menopause</a:t>
            </a:r>
            <a:r>
              <a:rPr lang="en-GB" sz="1700" kern="100" dirty="0">
                <a:effectLst/>
                <a:latin typeface="Aptos" panose="020B0004020202020204" pitchFamily="34" charset="0"/>
                <a:ea typeface="Aptos" panose="020B0004020202020204" pitchFamily="34" charset="0"/>
                <a:cs typeface="Times New Roman" panose="02020603050405020304" pitchFamily="18" charset="0"/>
              </a:rPr>
              <a:t> – there was a significant correlation between menopausal attitude and menopause symptom management (</a:t>
            </a:r>
            <a:r>
              <a:rPr lang="en-GB" sz="1700" kern="100" dirty="0" err="1">
                <a:effectLst/>
                <a:latin typeface="Aptos" panose="020B0004020202020204" pitchFamily="34" charset="0"/>
                <a:ea typeface="Aptos" panose="020B0004020202020204" pitchFamily="34" charset="0"/>
                <a:cs typeface="Times New Roman" panose="02020603050405020304" pitchFamily="18" charset="0"/>
              </a:rPr>
              <a:t>Geukes</a:t>
            </a:r>
            <a:r>
              <a:rPr lang="en-GB" sz="1700" kern="100" dirty="0">
                <a:effectLst/>
                <a:latin typeface="Aptos" panose="020B0004020202020204" pitchFamily="34" charset="0"/>
                <a:ea typeface="Aptos" panose="020B0004020202020204" pitchFamily="34" charset="0"/>
                <a:cs typeface="Times New Roman" panose="02020603050405020304" pitchFamily="18" charset="0"/>
              </a:rPr>
              <a:t> et al., 2023; Kwak, Park &amp; Kang, 2014).  </a:t>
            </a:r>
          </a:p>
          <a:p>
            <a:pPr marL="0" indent="0">
              <a:spcAft>
                <a:spcPts val="800"/>
              </a:spcAft>
              <a:buSzPts val="1000"/>
              <a:buNone/>
              <a:tabLst>
                <a:tab pos="457200" algn="l"/>
              </a:tabLst>
            </a:pPr>
            <a:r>
              <a:rPr lang="en-GB" sz="2000" i="1" dirty="0">
                <a:latin typeface="Calibri" panose="020F0502020204030204" pitchFamily="34" charset="0"/>
                <a:cs typeface="Calibri" panose="020F0502020204030204" pitchFamily="34" charset="0"/>
              </a:rPr>
              <a:t>“…</a:t>
            </a:r>
            <a:r>
              <a:rPr lang="en-GB" sz="2000" i="1" dirty="0">
                <a:effectLst/>
                <a:latin typeface="Calibri" panose="020F0502020204030204" pitchFamily="34" charset="0"/>
                <a:ea typeface="MS Mincho" panose="02020609040205080304" pitchFamily="49" charset="-128"/>
                <a:cs typeface="Calibri" panose="020F0502020204030204" pitchFamily="34" charset="0"/>
              </a:rPr>
              <a:t>when you're going through the menopause…a lack of oestrogen in your body can do a lot of things, because I was reading a menopause book as well, and some of the things that it was describing, at one time I thought I was going really daft because I thought I was losing …- I went to the doctors and said I think I'm losing my marbles…I think sometimes as well, going through that sort of thing</a:t>
            </a:r>
            <a:r>
              <a:rPr lang="en-GB" sz="2000" b="1" i="1" dirty="0">
                <a:effectLst/>
                <a:latin typeface="Calibri" panose="020F0502020204030204" pitchFamily="34" charset="0"/>
                <a:ea typeface="MS Mincho" panose="02020609040205080304" pitchFamily="49" charset="-128"/>
                <a:cs typeface="Calibri" panose="020F0502020204030204" pitchFamily="34" charset="0"/>
              </a:rPr>
              <a:t>, I think that stopped me from progressing more than I probably would have done, because you lose confidence in yourself I think a little bit</a:t>
            </a:r>
            <a:r>
              <a:rPr lang="en-GB" sz="2000" b="1" i="1" dirty="0">
                <a:latin typeface="Calibri" panose="020F0502020204030204" pitchFamily="34" charset="0"/>
                <a:ea typeface="MS Mincho" panose="02020609040205080304" pitchFamily="49" charset="-128"/>
                <a:cs typeface="Calibri" panose="020F0502020204030204" pitchFamily="34" charset="0"/>
              </a:rPr>
              <a:t>” </a:t>
            </a:r>
            <a:r>
              <a:rPr lang="en-GB" sz="2000" dirty="0">
                <a:latin typeface="Calibri" panose="020F0502020204030204" pitchFamily="34" charset="0"/>
                <a:ea typeface="MS Mincho" panose="02020609040205080304" pitchFamily="49" charset="-128"/>
                <a:cs typeface="Calibri" panose="020F0502020204030204" pitchFamily="34" charset="0"/>
              </a:rPr>
              <a:t>[Participant 3,  64 years old, Customer Service Role, Large Public Sector Organisation]. </a:t>
            </a:r>
            <a:endParaRPr lang="en-GB" sz="2000" dirty="0">
              <a:effectLst/>
              <a:latin typeface="Calibri" panose="020F0502020204030204" pitchFamily="34" charset="0"/>
              <a:ea typeface="MS Mincho" panose="02020609040205080304" pitchFamily="49" charset="-128"/>
              <a:cs typeface="Calibri" panose="020F0502020204030204" pitchFamily="34" charset="0"/>
            </a:endParaRPr>
          </a:p>
          <a:p>
            <a:pPr marL="342900" lvl="0" indent="-342900">
              <a:spcAft>
                <a:spcPts val="800"/>
              </a:spcAft>
              <a:buSzPts val="1000"/>
              <a:buFont typeface="Symbol" panose="05050102010706020507" pitchFamily="18" charset="2"/>
              <a:buChar char=""/>
              <a:tabLst>
                <a:tab pos="457200" algn="l"/>
              </a:tabLst>
            </a:pPr>
            <a:endParaRPr lang="en-GB" sz="1700" dirty="0"/>
          </a:p>
        </p:txBody>
      </p:sp>
      <p:pic>
        <p:nvPicPr>
          <p:cNvPr id="4" name="Picture 3" descr="University-of-Salford-logo">
            <a:extLst>
              <a:ext uri="{FF2B5EF4-FFF2-40B4-BE49-F238E27FC236}">
                <a16:creationId xmlns:a16="http://schemas.microsoft.com/office/drawing/2014/main" id="{DDB2EECE-362D-7284-F19C-DCE6275FCE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196" y="5613956"/>
            <a:ext cx="1679031" cy="1119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756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0D54F37-E3AA-5529-A61F-3420F3A0D26E}"/>
              </a:ext>
            </a:extLst>
          </p:cNvPr>
          <p:cNvSpPr>
            <a:spLocks noGrp="1"/>
          </p:cNvSpPr>
          <p:nvPr>
            <p:ph type="title"/>
          </p:nvPr>
        </p:nvSpPr>
        <p:spPr>
          <a:xfrm>
            <a:off x="838200" y="365125"/>
            <a:ext cx="10515600" cy="1325563"/>
          </a:xfrm>
        </p:spPr>
        <p:txBody>
          <a:bodyPr>
            <a:normAutofit/>
          </a:bodyPr>
          <a:lstStyle/>
          <a:p>
            <a:r>
              <a:rPr lang="en-GB" sz="2800" b="1" kern="100">
                <a:effectLst/>
                <a:latin typeface="Aptos" panose="020B0004020202020204" pitchFamily="34" charset="0"/>
                <a:ea typeface="Aptos" panose="020B0004020202020204" pitchFamily="34" charset="0"/>
                <a:cs typeface="Times New Roman" panose="02020603050405020304" pitchFamily="18" charset="0"/>
              </a:rPr>
              <a:t>Wider wellbeing needs to be promoted around age of onset of the perimenopause/menopause- combatting and reducing work stress</a:t>
            </a:r>
            <a:r>
              <a:rPr lang="en-GB" sz="2800" kern="100">
                <a:effectLst/>
                <a:latin typeface="Aptos" panose="020B0004020202020204" pitchFamily="34" charset="0"/>
                <a:ea typeface="Aptos" panose="020B0004020202020204" pitchFamily="34" charset="0"/>
                <a:cs typeface="Times New Roman" panose="02020603050405020304" pitchFamily="18" charset="0"/>
              </a:rPr>
              <a:t> </a:t>
            </a:r>
            <a:endParaRPr lang="en-GB" sz="2800"/>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D33C3C9-290C-69BF-E2EE-46BF4E757129}"/>
              </a:ext>
            </a:extLst>
          </p:cNvPr>
          <p:cNvSpPr>
            <a:spLocks noGrp="1"/>
          </p:cNvSpPr>
          <p:nvPr>
            <p:ph idx="1"/>
          </p:nvPr>
        </p:nvSpPr>
        <p:spPr>
          <a:xfrm>
            <a:off x="838200" y="1825625"/>
            <a:ext cx="10515600" cy="4351338"/>
          </a:xfrm>
        </p:spPr>
        <p:txBody>
          <a:bodyPr>
            <a:normAutofit lnSpcReduction="10000"/>
          </a:bodyPr>
          <a:lstStyle/>
          <a:p>
            <a:r>
              <a:rPr lang="en-GB" sz="2600" b="1" kern="100" dirty="0">
                <a:effectLst/>
                <a:latin typeface="Aptos" panose="020B0004020202020204" pitchFamily="34" charset="0"/>
                <a:ea typeface="Aptos" panose="020B0004020202020204" pitchFamily="34" charset="0"/>
                <a:cs typeface="Times New Roman" panose="02020603050405020304" pitchFamily="18" charset="0"/>
              </a:rPr>
              <a:t>Wider wellbeing needs to be promoted around age of onset of the perimenopause/menopause- combatting and reducing work stress</a:t>
            </a:r>
            <a:r>
              <a:rPr lang="en-GB" sz="2600" kern="100" dirty="0">
                <a:effectLst/>
                <a:latin typeface="Aptos" panose="020B0004020202020204" pitchFamily="34" charset="0"/>
                <a:ea typeface="Aptos" panose="020B0004020202020204" pitchFamily="34" charset="0"/>
                <a:cs typeface="Times New Roman" panose="02020603050405020304" pitchFamily="18" charset="0"/>
              </a:rPr>
              <a:t> e.g. job clarity, environmental clarity, </a:t>
            </a:r>
          </a:p>
          <a:p>
            <a:r>
              <a:rPr lang="en-GB" sz="2600" kern="100" dirty="0">
                <a:effectLst/>
                <a:latin typeface="Aptos" panose="020B0004020202020204" pitchFamily="34" charset="0"/>
                <a:ea typeface="Aptos" panose="020B0004020202020204" pitchFamily="34" charset="0"/>
                <a:cs typeface="Times New Roman" panose="02020603050405020304" pitchFamily="18" charset="0"/>
              </a:rPr>
              <a:t>reducing ‘invisibility’ experienced as a woman by promoting the value of women in work and changing the narrative to successful ageing rather than ageing as a deficiency (Centre for Ageing Better Image Resource Library </a:t>
            </a:r>
            <a:r>
              <a:rPr lang="en-GB" sz="2600" u="sng" kern="100" dirty="0">
                <a:effectLst/>
                <a:latin typeface="Aptos" panose="020B0004020202020204" pitchFamily="34" charset="0"/>
                <a:ea typeface="Aptos" panose="020B0004020202020204" pitchFamily="34" charset="0"/>
                <a:cs typeface="Times New Roman" panose="02020603050405020304" pitchFamily="18" charset="0"/>
                <a:hlinkClick r:id="rId2" tooltip="Original URL: https://ageing-better.org.uk/news/age-positive-image-library-launched. Click or tap if you trust this link."/>
              </a:rPr>
              <a:t>Age-positive image library | Centre for Ageing Better (ageing-better.org.uk)</a:t>
            </a:r>
            <a:r>
              <a:rPr lang="en-GB" sz="2600" kern="100" dirty="0">
                <a:effectLst/>
                <a:latin typeface="Aptos" panose="020B0004020202020204" pitchFamily="34" charset="0"/>
                <a:ea typeface="Aptos" panose="020B0004020202020204" pitchFamily="34" charset="0"/>
                <a:cs typeface="Times New Roman" panose="02020603050405020304" pitchFamily="18" charset="0"/>
              </a:rPr>
              <a:t>; Barrett, 2022: </a:t>
            </a:r>
            <a:r>
              <a:rPr lang="en-GB" sz="2600" kern="100" dirty="0" err="1">
                <a:effectLst/>
                <a:latin typeface="Aptos" panose="020B0004020202020204" pitchFamily="34" charset="0"/>
                <a:ea typeface="Aptos" panose="020B0004020202020204" pitchFamily="34" charset="0"/>
                <a:cs typeface="Times New Roman" panose="02020603050405020304" pitchFamily="18" charset="0"/>
              </a:rPr>
              <a:t>Centering</a:t>
            </a:r>
            <a:r>
              <a:rPr lang="en-GB" sz="2600" kern="100" dirty="0">
                <a:effectLst/>
                <a:latin typeface="Aptos" panose="020B0004020202020204" pitchFamily="34" charset="0"/>
                <a:ea typeface="Aptos" panose="020B0004020202020204" pitchFamily="34" charset="0"/>
                <a:cs typeface="Times New Roman" panose="02020603050405020304" pitchFamily="18" charset="0"/>
              </a:rPr>
              <a:t> Age Inequality: Developing a Sociology-of-Age Framework) </a:t>
            </a:r>
          </a:p>
          <a:p>
            <a:r>
              <a:rPr lang="en-GB" sz="2600" kern="100" dirty="0">
                <a:effectLst/>
                <a:latin typeface="Aptos" panose="020B0004020202020204" pitchFamily="34" charset="0"/>
                <a:ea typeface="Aptos" panose="020B0004020202020204" pitchFamily="34" charset="0"/>
                <a:cs typeface="Times New Roman" panose="02020603050405020304" pitchFamily="18" charset="0"/>
              </a:rPr>
              <a:t>additional techniques such as mindfulness, self-efficacy interventions, strategies to reduce work rumination may compliment this (</a:t>
            </a:r>
            <a:r>
              <a:rPr lang="en-GB" sz="2600" kern="100" dirty="0" err="1">
                <a:effectLst/>
                <a:latin typeface="Aptos" panose="020B0004020202020204" pitchFamily="34" charset="0"/>
                <a:ea typeface="Aptos" panose="020B0004020202020204" pitchFamily="34" charset="0"/>
                <a:cs typeface="Times New Roman" panose="02020603050405020304" pitchFamily="18" charset="0"/>
              </a:rPr>
              <a:t>Geukes</a:t>
            </a:r>
            <a:r>
              <a:rPr lang="en-GB" sz="2600" kern="100" dirty="0">
                <a:effectLst/>
                <a:latin typeface="Aptos" panose="020B0004020202020204" pitchFamily="34" charset="0"/>
                <a:ea typeface="Aptos" panose="020B0004020202020204" pitchFamily="34" charset="0"/>
                <a:cs typeface="Times New Roman" panose="02020603050405020304" pitchFamily="18" charset="0"/>
              </a:rPr>
              <a:t> et al. 2023; Hardy, Thorne, Griffiths &amp; Hunter, 2018)</a:t>
            </a:r>
          </a:p>
          <a:p>
            <a:endParaRPr lang="en-GB" sz="2600" dirty="0"/>
          </a:p>
        </p:txBody>
      </p:sp>
      <p:pic>
        <p:nvPicPr>
          <p:cNvPr id="4" name="Picture 3" descr="University-of-Salford-logo">
            <a:extLst>
              <a:ext uri="{FF2B5EF4-FFF2-40B4-BE49-F238E27FC236}">
                <a16:creationId xmlns:a16="http://schemas.microsoft.com/office/drawing/2014/main" id="{7DC81808-A235-25FB-B6FB-85F4BECECD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97" y="6043600"/>
            <a:ext cx="1034564" cy="689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903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1ede08a0-2a42-4af6-92bf-8f272b71d6a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2656</TotalTime>
  <Words>1526</Words>
  <Application>Microsoft Office PowerPoint</Application>
  <PresentationFormat>Widescreen</PresentationFormat>
  <Paragraphs>74</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Calibri</vt:lpstr>
      <vt:lpstr>Calibri Light</vt:lpstr>
      <vt:lpstr>Cambria Math</vt:lpstr>
      <vt:lpstr>Symbol</vt:lpstr>
      <vt:lpstr>Office Theme</vt:lpstr>
      <vt:lpstr>Women’s Wellbeing at Work across the Life course: a focus on The Menopause NHS England Health Champions Network,  5th September 2024</vt:lpstr>
      <vt:lpstr>Introduction: what will be the take home messages?</vt:lpstr>
      <vt:lpstr>Tackling the Taboo  around the Three M’s </vt:lpstr>
      <vt:lpstr>Challenges for Wellbeing of Older Women@Work: why should stakeholders engage?</vt:lpstr>
      <vt:lpstr>Challenging  broader social norms around ageing women in work </vt:lpstr>
      <vt:lpstr>Gendered self-growing old: Framing menopause positively and demystifying the menopause and the menopause transition </vt:lpstr>
      <vt:lpstr>https://ageing-better.org.uk/news/latest-image-library-collection-offers-glamorous-and-realistic-response </vt:lpstr>
      <vt:lpstr>A Life course approach acknowledging varying experiences…</vt:lpstr>
      <vt:lpstr>Wider wellbeing needs to be promoted around age of onset of the perimenopause/menopause- combatting and reducing work stress </vt:lpstr>
      <vt:lpstr>Self-efficacy intervention example:</vt:lpstr>
      <vt:lpstr>Join the WOW Wellbeing &amp; Older Women@Work academic network!</vt:lpstr>
      <vt:lpstr>Useful 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Network of Researchers exploring older women’s wellbeing</dc:title>
  <dc:creator>Clare Edge</dc:creator>
  <cp:lastModifiedBy>Clare Edge</cp:lastModifiedBy>
  <cp:revision>74</cp:revision>
  <dcterms:created xsi:type="dcterms:W3CDTF">2022-10-12T13:20:20Z</dcterms:created>
  <dcterms:modified xsi:type="dcterms:W3CDTF">2024-09-11T12:47:18Z</dcterms:modified>
</cp:coreProperties>
</file>