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60" r:id="rId5"/>
  </p:sldIdLst>
  <p:sldSz cx="46799500" cy="323992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204" userDrawn="1">
          <p15:clr>
            <a:srgbClr val="A4A3A4"/>
          </p15:clr>
        </p15:guide>
        <p15:guide id="2" pos="290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4AA6"/>
    <a:srgbClr val="84B2DC"/>
    <a:srgbClr val="ADCCE8"/>
    <a:srgbClr val="FF66FF"/>
    <a:srgbClr val="B4BADD"/>
    <a:srgbClr val="A0CCE9"/>
    <a:srgbClr val="BBCB68"/>
    <a:srgbClr val="8EBAD5"/>
    <a:srgbClr val="FFFFFF"/>
    <a:srgbClr val="8DBA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26" autoAdjust="0"/>
  </p:normalViewPr>
  <p:slideViewPr>
    <p:cSldViewPr snapToGrid="0" showGuides="1">
      <p:cViewPr varScale="1">
        <p:scale>
          <a:sx n="17" d="100"/>
          <a:sy n="17" d="100"/>
        </p:scale>
        <p:origin x="724" y="68"/>
      </p:cViewPr>
      <p:guideLst>
        <p:guide orient="horz" pos="10204"/>
        <p:guide pos="29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solidFill>
                <a:latin typeface="+mn-lt"/>
                <a:ea typeface="+mn-ea"/>
                <a:cs typeface="+mn-cs"/>
              </a:defRPr>
            </a:pPr>
            <a:r>
              <a:rPr lang="en-US" sz="2000" b="1">
                <a:solidFill>
                  <a:schemeClr val="tx1"/>
                </a:solidFill>
              </a:rPr>
              <a:t>Methodology</a:t>
            </a:r>
            <a:r>
              <a:rPr lang="en-US" sz="2000" b="1" baseline="0">
                <a:solidFill>
                  <a:schemeClr val="tx1"/>
                </a:solidFill>
              </a:rPr>
              <a:t> results - 2022</a:t>
            </a:r>
            <a:endParaRPr lang="en-US" sz="2000" b="1">
              <a:solidFill>
                <a:schemeClr val="tx1"/>
              </a:solidFill>
            </a:endParaRP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A7A152-90E6-4F0F-906D-5BE9F3776340}" type="datetimeFigureOut">
              <a:rPr lang="en-GB" smtClean="0"/>
              <a:t>16/01/2024</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F432D0-1EB9-4CFA-AE86-0FAC39664CCE}" type="slidenum">
              <a:rPr lang="en-GB" smtClean="0"/>
              <a:t>‹#›</a:t>
            </a:fld>
            <a:endParaRPr lang="en-GB"/>
          </a:p>
        </p:txBody>
      </p:sp>
    </p:spTree>
    <p:extLst>
      <p:ext uri="{BB962C8B-B14F-4D97-AF65-F5344CB8AC3E}">
        <p14:creationId xmlns:p14="http://schemas.microsoft.com/office/powerpoint/2010/main" val="1665455927"/>
      </p:ext>
    </p:extLst>
  </p:cSld>
  <p:clrMap bg1="lt1" tx1="dk1" bg2="lt2" tx2="dk2" accent1="accent1" accent2="accent2" accent3="accent3" accent4="accent4" accent5="accent5" accent6="accent6" hlink="hlink" folHlink="folHlink"/>
  <p:notesStyle>
    <a:lvl1pPr marL="0" algn="l" defTabSz="991027" rtl="0" eaLnBrk="1" latinLnBrk="0" hangingPunct="1">
      <a:defRPr sz="1301" kern="1200">
        <a:solidFill>
          <a:schemeClr val="tx1"/>
        </a:solidFill>
        <a:latin typeface="+mn-lt"/>
        <a:ea typeface="+mn-ea"/>
        <a:cs typeface="+mn-cs"/>
      </a:defRPr>
    </a:lvl1pPr>
    <a:lvl2pPr marL="495513" algn="l" defTabSz="991027" rtl="0" eaLnBrk="1" latinLnBrk="0" hangingPunct="1">
      <a:defRPr sz="1301" kern="1200">
        <a:solidFill>
          <a:schemeClr val="tx1"/>
        </a:solidFill>
        <a:latin typeface="+mn-lt"/>
        <a:ea typeface="+mn-ea"/>
        <a:cs typeface="+mn-cs"/>
      </a:defRPr>
    </a:lvl2pPr>
    <a:lvl3pPr marL="991027" algn="l" defTabSz="991027" rtl="0" eaLnBrk="1" latinLnBrk="0" hangingPunct="1">
      <a:defRPr sz="1301" kern="1200">
        <a:solidFill>
          <a:schemeClr val="tx1"/>
        </a:solidFill>
        <a:latin typeface="+mn-lt"/>
        <a:ea typeface="+mn-ea"/>
        <a:cs typeface="+mn-cs"/>
      </a:defRPr>
    </a:lvl3pPr>
    <a:lvl4pPr marL="1486540" algn="l" defTabSz="991027" rtl="0" eaLnBrk="1" latinLnBrk="0" hangingPunct="1">
      <a:defRPr sz="1301" kern="1200">
        <a:solidFill>
          <a:schemeClr val="tx1"/>
        </a:solidFill>
        <a:latin typeface="+mn-lt"/>
        <a:ea typeface="+mn-ea"/>
        <a:cs typeface="+mn-cs"/>
      </a:defRPr>
    </a:lvl4pPr>
    <a:lvl5pPr marL="1982053" algn="l" defTabSz="991027" rtl="0" eaLnBrk="1" latinLnBrk="0" hangingPunct="1">
      <a:defRPr sz="1301" kern="1200">
        <a:solidFill>
          <a:schemeClr val="tx1"/>
        </a:solidFill>
        <a:latin typeface="+mn-lt"/>
        <a:ea typeface="+mn-ea"/>
        <a:cs typeface="+mn-cs"/>
      </a:defRPr>
    </a:lvl5pPr>
    <a:lvl6pPr marL="2477567" algn="l" defTabSz="991027" rtl="0" eaLnBrk="1" latinLnBrk="0" hangingPunct="1">
      <a:defRPr sz="1301" kern="1200">
        <a:solidFill>
          <a:schemeClr val="tx1"/>
        </a:solidFill>
        <a:latin typeface="+mn-lt"/>
        <a:ea typeface="+mn-ea"/>
        <a:cs typeface="+mn-cs"/>
      </a:defRPr>
    </a:lvl6pPr>
    <a:lvl7pPr marL="2973080" algn="l" defTabSz="991027" rtl="0" eaLnBrk="1" latinLnBrk="0" hangingPunct="1">
      <a:defRPr sz="1301" kern="1200">
        <a:solidFill>
          <a:schemeClr val="tx1"/>
        </a:solidFill>
        <a:latin typeface="+mn-lt"/>
        <a:ea typeface="+mn-ea"/>
        <a:cs typeface="+mn-cs"/>
      </a:defRPr>
    </a:lvl7pPr>
    <a:lvl8pPr marL="3468594" algn="l" defTabSz="991027" rtl="0" eaLnBrk="1" latinLnBrk="0" hangingPunct="1">
      <a:defRPr sz="1301" kern="1200">
        <a:solidFill>
          <a:schemeClr val="tx1"/>
        </a:solidFill>
        <a:latin typeface="+mn-lt"/>
        <a:ea typeface="+mn-ea"/>
        <a:cs typeface="+mn-cs"/>
      </a:defRPr>
    </a:lvl8pPr>
    <a:lvl9pPr marL="3964107" algn="l" defTabSz="991027" rtl="0" eaLnBrk="1" latinLnBrk="0" hangingPunct="1">
      <a:defRPr sz="130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0150" y="1143000"/>
            <a:ext cx="4457700" cy="3086100"/>
          </a:xfrm>
        </p:spPr>
      </p:sp>
      <p:sp>
        <p:nvSpPr>
          <p:cNvPr id="3" name="Notes Placeholder 2"/>
          <p:cNvSpPr>
            <a:spLocks noGrp="1"/>
          </p:cNvSpPr>
          <p:nvPr>
            <p:ph type="body" idx="1"/>
          </p:nvPr>
        </p:nvSpPr>
        <p:spPr/>
        <p:txBody>
          <a:bodyPr/>
          <a:lstStyle/>
          <a:p>
            <a:endParaRPr lang="en-GB" sz="1300" dirty="0">
              <a:ea typeface="Calibri"/>
              <a:cs typeface="Calibri"/>
            </a:endParaRPr>
          </a:p>
        </p:txBody>
      </p:sp>
      <p:sp>
        <p:nvSpPr>
          <p:cNvPr id="4" name="Slide Number Placeholder 3"/>
          <p:cNvSpPr>
            <a:spLocks noGrp="1"/>
          </p:cNvSpPr>
          <p:nvPr>
            <p:ph type="sldNum" sz="quarter" idx="5"/>
          </p:nvPr>
        </p:nvSpPr>
        <p:spPr/>
        <p:txBody>
          <a:bodyPr/>
          <a:lstStyle/>
          <a:p>
            <a:fld id="{3AF432D0-1EB9-4CFA-AE86-0FAC39664CCE}" type="slidenum">
              <a:rPr lang="en-GB" smtClean="0"/>
              <a:t>1</a:t>
            </a:fld>
            <a:endParaRPr lang="en-GB"/>
          </a:p>
        </p:txBody>
      </p:sp>
    </p:spTree>
    <p:extLst>
      <p:ext uri="{BB962C8B-B14F-4D97-AF65-F5344CB8AC3E}">
        <p14:creationId xmlns:p14="http://schemas.microsoft.com/office/powerpoint/2010/main" val="3700205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509963" y="5302386"/>
            <a:ext cx="39779575" cy="11279752"/>
          </a:xfrm>
          <a:prstGeom prst="rect">
            <a:avLst/>
          </a:prstGeom>
        </p:spPr>
        <p:txBody>
          <a:bodyPr anchor="b"/>
          <a:lstStyle>
            <a:lvl1pPr algn="ctr">
              <a:defRPr sz="28346"/>
            </a:lvl1pPr>
          </a:lstStyle>
          <a:p>
            <a:r>
              <a:rPr lang="en-US"/>
              <a:t>Click to edit Master title style</a:t>
            </a:r>
          </a:p>
        </p:txBody>
      </p:sp>
      <p:sp>
        <p:nvSpPr>
          <p:cNvPr id="3" name="Subtitle 2"/>
          <p:cNvSpPr>
            <a:spLocks noGrp="1"/>
          </p:cNvSpPr>
          <p:nvPr>
            <p:ph type="subTitle" idx="1"/>
          </p:nvPr>
        </p:nvSpPr>
        <p:spPr>
          <a:xfrm>
            <a:off x="5849938" y="17017128"/>
            <a:ext cx="35099625" cy="7822326"/>
          </a:xfrm>
          <a:prstGeom prst="rect">
            <a:avLst/>
          </a:prstGeom>
        </p:spPr>
        <p:txBody>
          <a:bodyPr/>
          <a:lstStyle>
            <a:lvl1pPr marL="0" indent="0" algn="ctr">
              <a:buNone/>
              <a:defRPr sz="11338"/>
            </a:lvl1pPr>
            <a:lvl2pPr marL="2159950" indent="0" algn="ctr">
              <a:buNone/>
              <a:defRPr sz="9449"/>
            </a:lvl2pPr>
            <a:lvl3pPr marL="4319900" indent="0" algn="ctr">
              <a:buNone/>
              <a:defRPr sz="8504"/>
            </a:lvl3pPr>
            <a:lvl4pPr marL="6479850" indent="0" algn="ctr">
              <a:buNone/>
              <a:defRPr sz="7559"/>
            </a:lvl4pPr>
            <a:lvl5pPr marL="8639800" indent="0" algn="ctr">
              <a:buNone/>
              <a:defRPr sz="7559"/>
            </a:lvl5pPr>
            <a:lvl6pPr marL="10799750" indent="0" algn="ctr">
              <a:buNone/>
              <a:defRPr sz="7559"/>
            </a:lvl6pPr>
            <a:lvl7pPr marL="12959700" indent="0" algn="ctr">
              <a:buNone/>
              <a:defRPr sz="7559"/>
            </a:lvl7pPr>
            <a:lvl8pPr marL="15119650" indent="0" algn="ctr">
              <a:buNone/>
              <a:defRPr sz="7559"/>
            </a:lvl8pPr>
            <a:lvl9pPr marL="17279600" indent="0" algn="ctr">
              <a:buNone/>
              <a:defRPr sz="7559"/>
            </a:lvl9pPr>
          </a:lstStyle>
          <a:p>
            <a:r>
              <a:rPr lang="en-US"/>
              <a:t>Click to edit Master subtitle style</a:t>
            </a:r>
          </a:p>
        </p:txBody>
      </p:sp>
      <p:sp>
        <p:nvSpPr>
          <p:cNvPr id="4" name="Date Placeholder 3"/>
          <p:cNvSpPr>
            <a:spLocks noGrp="1"/>
          </p:cNvSpPr>
          <p:nvPr>
            <p:ph type="dt" sz="half" idx="10"/>
          </p:nvPr>
        </p:nvSpPr>
        <p:spPr>
          <a:xfrm>
            <a:off x="3217465" y="30029347"/>
            <a:ext cx="10529888" cy="1724962"/>
          </a:xfrm>
          <a:prstGeom prst="rect">
            <a:avLst/>
          </a:prstGeom>
        </p:spPr>
        <p:txBody>
          <a:bodyPr/>
          <a:lstStyle/>
          <a:p>
            <a:fld id="{ECAD7E04-FC09-4C13-ABF6-F552770D985A}" type="datetimeFigureOut">
              <a:rPr lang="en-GB" smtClean="0"/>
              <a:t>16/01/2024</a:t>
            </a:fld>
            <a:endParaRPr lang="en-GB"/>
          </a:p>
        </p:txBody>
      </p:sp>
      <p:sp>
        <p:nvSpPr>
          <p:cNvPr id="5" name="Footer Placeholder 4"/>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6" name="Slide Number Placeholder 5"/>
          <p:cNvSpPr>
            <a:spLocks noGrp="1"/>
          </p:cNvSpPr>
          <p:nvPr>
            <p:ph type="sldNum" sz="quarter" idx="12"/>
          </p:nvPr>
        </p:nvSpPr>
        <p:spPr>
          <a:xfrm>
            <a:off x="33052147" y="30029347"/>
            <a:ext cx="10529888" cy="1724962"/>
          </a:xfrm>
          <a:prstGeom prst="rect">
            <a:avLst/>
          </a:prstGeom>
        </p:spPr>
        <p:txBody>
          <a:bodyPr/>
          <a:lstStyle/>
          <a:p>
            <a:fld id="{7DDA6870-6EA6-4840-B088-550FC38BCDC2}" type="slidenum">
              <a:rPr lang="en-GB" smtClean="0"/>
              <a:t>‹#›</a:t>
            </a:fld>
            <a:endParaRPr lang="en-GB"/>
          </a:p>
        </p:txBody>
      </p:sp>
    </p:spTree>
    <p:extLst>
      <p:ext uri="{BB962C8B-B14F-4D97-AF65-F5344CB8AC3E}">
        <p14:creationId xmlns:p14="http://schemas.microsoft.com/office/powerpoint/2010/main" val="1194916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217466" y="1724969"/>
            <a:ext cx="40364569" cy="6262365"/>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3217466" y="8624810"/>
            <a:ext cx="40364569" cy="20557051"/>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3217465" y="30029347"/>
            <a:ext cx="10529888" cy="1724962"/>
          </a:xfrm>
          <a:prstGeom prst="rect">
            <a:avLst/>
          </a:prstGeom>
        </p:spPr>
        <p:txBody>
          <a:bodyPr/>
          <a:lstStyle/>
          <a:p>
            <a:fld id="{ECAD7E04-FC09-4C13-ABF6-F552770D985A}" type="datetimeFigureOut">
              <a:rPr lang="en-GB" smtClean="0"/>
              <a:t>16/01/2024</a:t>
            </a:fld>
            <a:endParaRPr lang="en-GB"/>
          </a:p>
        </p:txBody>
      </p:sp>
      <p:sp>
        <p:nvSpPr>
          <p:cNvPr id="5" name="Footer Placeholder 4"/>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6" name="Slide Number Placeholder 5"/>
          <p:cNvSpPr>
            <a:spLocks noGrp="1"/>
          </p:cNvSpPr>
          <p:nvPr>
            <p:ph type="sldNum" sz="quarter" idx="12"/>
          </p:nvPr>
        </p:nvSpPr>
        <p:spPr>
          <a:xfrm>
            <a:off x="33052147" y="30029347"/>
            <a:ext cx="10529888" cy="1724962"/>
          </a:xfrm>
          <a:prstGeom prst="rect">
            <a:avLst/>
          </a:prstGeom>
        </p:spPr>
        <p:txBody>
          <a:bodyPr/>
          <a:lstStyle/>
          <a:p>
            <a:fld id="{7DDA6870-6EA6-4840-B088-550FC38BCDC2}" type="slidenum">
              <a:rPr lang="en-GB" smtClean="0"/>
              <a:t>‹#›</a:t>
            </a:fld>
            <a:endParaRPr lang="en-GB"/>
          </a:p>
        </p:txBody>
      </p:sp>
    </p:spTree>
    <p:extLst>
      <p:ext uri="{BB962C8B-B14F-4D97-AF65-F5344CB8AC3E}">
        <p14:creationId xmlns:p14="http://schemas.microsoft.com/office/powerpoint/2010/main" val="3448667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3490895" y="1724962"/>
            <a:ext cx="10091142" cy="27456899"/>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3217468" y="1724962"/>
            <a:ext cx="29688433" cy="2745689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3217465" y="30029347"/>
            <a:ext cx="10529888" cy="1724962"/>
          </a:xfrm>
          <a:prstGeom prst="rect">
            <a:avLst/>
          </a:prstGeom>
        </p:spPr>
        <p:txBody>
          <a:bodyPr/>
          <a:lstStyle/>
          <a:p>
            <a:fld id="{ECAD7E04-FC09-4C13-ABF6-F552770D985A}" type="datetimeFigureOut">
              <a:rPr lang="en-GB" smtClean="0"/>
              <a:t>16/01/2024</a:t>
            </a:fld>
            <a:endParaRPr lang="en-GB"/>
          </a:p>
        </p:txBody>
      </p:sp>
      <p:sp>
        <p:nvSpPr>
          <p:cNvPr id="5" name="Footer Placeholder 4"/>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6" name="Slide Number Placeholder 5"/>
          <p:cNvSpPr>
            <a:spLocks noGrp="1"/>
          </p:cNvSpPr>
          <p:nvPr>
            <p:ph type="sldNum" sz="quarter" idx="12"/>
          </p:nvPr>
        </p:nvSpPr>
        <p:spPr>
          <a:xfrm>
            <a:off x="33052147" y="30029347"/>
            <a:ext cx="10529888" cy="1724962"/>
          </a:xfrm>
          <a:prstGeom prst="rect">
            <a:avLst/>
          </a:prstGeom>
        </p:spPr>
        <p:txBody>
          <a:bodyPr/>
          <a:lstStyle/>
          <a:p>
            <a:fld id="{7DDA6870-6EA6-4840-B088-550FC38BCDC2}" type="slidenum">
              <a:rPr lang="en-GB" smtClean="0"/>
              <a:t>‹#›</a:t>
            </a:fld>
            <a:endParaRPr lang="en-GB"/>
          </a:p>
        </p:txBody>
      </p:sp>
    </p:spTree>
    <p:extLst>
      <p:ext uri="{BB962C8B-B14F-4D97-AF65-F5344CB8AC3E}">
        <p14:creationId xmlns:p14="http://schemas.microsoft.com/office/powerpoint/2010/main" val="3867839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17466" y="1724969"/>
            <a:ext cx="40364569" cy="6262365"/>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3217466" y="8624810"/>
            <a:ext cx="40364569" cy="2055705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3217465" y="30029347"/>
            <a:ext cx="10529888" cy="1724962"/>
          </a:xfrm>
          <a:prstGeom prst="rect">
            <a:avLst/>
          </a:prstGeom>
        </p:spPr>
        <p:txBody>
          <a:bodyPr/>
          <a:lstStyle/>
          <a:p>
            <a:fld id="{ECAD7E04-FC09-4C13-ABF6-F552770D985A}" type="datetimeFigureOut">
              <a:rPr lang="en-GB" smtClean="0"/>
              <a:t>16/01/2024</a:t>
            </a:fld>
            <a:endParaRPr lang="en-GB"/>
          </a:p>
        </p:txBody>
      </p:sp>
      <p:sp>
        <p:nvSpPr>
          <p:cNvPr id="5" name="Footer Placeholder 4"/>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6" name="Slide Number Placeholder 5"/>
          <p:cNvSpPr>
            <a:spLocks noGrp="1"/>
          </p:cNvSpPr>
          <p:nvPr>
            <p:ph type="sldNum" sz="quarter" idx="12"/>
          </p:nvPr>
        </p:nvSpPr>
        <p:spPr>
          <a:xfrm>
            <a:off x="33052147" y="30029347"/>
            <a:ext cx="10529888" cy="1724962"/>
          </a:xfrm>
          <a:prstGeom prst="rect">
            <a:avLst/>
          </a:prstGeom>
        </p:spPr>
        <p:txBody>
          <a:bodyPr/>
          <a:lstStyle/>
          <a:p>
            <a:fld id="{7DDA6870-6EA6-4840-B088-550FC38BCDC2}" type="slidenum">
              <a:rPr lang="en-GB" smtClean="0"/>
              <a:t>‹#›</a:t>
            </a:fld>
            <a:endParaRPr lang="en-GB"/>
          </a:p>
        </p:txBody>
      </p:sp>
    </p:spTree>
    <p:extLst>
      <p:ext uri="{BB962C8B-B14F-4D97-AF65-F5344CB8AC3E}">
        <p14:creationId xmlns:p14="http://schemas.microsoft.com/office/powerpoint/2010/main" val="1509369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93093" y="8077332"/>
            <a:ext cx="40364569" cy="13477201"/>
          </a:xfrm>
          <a:prstGeom prst="rect">
            <a:avLst/>
          </a:prstGeom>
        </p:spPr>
        <p:txBody>
          <a:bodyPr anchor="b"/>
          <a:lstStyle>
            <a:lvl1pPr>
              <a:defRPr sz="28346"/>
            </a:lvl1pPr>
          </a:lstStyle>
          <a:p>
            <a:r>
              <a:rPr lang="en-US"/>
              <a:t>Click to edit Master title style</a:t>
            </a:r>
          </a:p>
        </p:txBody>
      </p:sp>
      <p:sp>
        <p:nvSpPr>
          <p:cNvPr id="3" name="Text Placeholder 2"/>
          <p:cNvSpPr>
            <a:spLocks noGrp="1"/>
          </p:cNvSpPr>
          <p:nvPr>
            <p:ph type="body" idx="1"/>
          </p:nvPr>
        </p:nvSpPr>
        <p:spPr>
          <a:xfrm>
            <a:off x="3193093" y="21682033"/>
            <a:ext cx="40364569" cy="7087342"/>
          </a:xfrm>
          <a:prstGeom prst="rect">
            <a:avLst/>
          </a:prstGeom>
        </p:spPr>
        <p:txBody>
          <a:bodyPr/>
          <a:lstStyle>
            <a:lvl1pPr marL="0" indent="0">
              <a:buNone/>
              <a:defRPr sz="11338">
                <a:solidFill>
                  <a:schemeClr val="tx1"/>
                </a:solidFill>
              </a:defRPr>
            </a:lvl1pPr>
            <a:lvl2pPr marL="2159950" indent="0">
              <a:buNone/>
              <a:defRPr sz="9449">
                <a:solidFill>
                  <a:schemeClr val="tx1">
                    <a:tint val="75000"/>
                  </a:schemeClr>
                </a:solidFill>
              </a:defRPr>
            </a:lvl2pPr>
            <a:lvl3pPr marL="4319900" indent="0">
              <a:buNone/>
              <a:defRPr sz="8504">
                <a:solidFill>
                  <a:schemeClr val="tx1">
                    <a:tint val="75000"/>
                  </a:schemeClr>
                </a:solidFill>
              </a:defRPr>
            </a:lvl3pPr>
            <a:lvl4pPr marL="6479850" indent="0">
              <a:buNone/>
              <a:defRPr sz="7559">
                <a:solidFill>
                  <a:schemeClr val="tx1">
                    <a:tint val="75000"/>
                  </a:schemeClr>
                </a:solidFill>
              </a:defRPr>
            </a:lvl4pPr>
            <a:lvl5pPr marL="8639800" indent="0">
              <a:buNone/>
              <a:defRPr sz="7559">
                <a:solidFill>
                  <a:schemeClr val="tx1">
                    <a:tint val="75000"/>
                  </a:schemeClr>
                </a:solidFill>
              </a:defRPr>
            </a:lvl5pPr>
            <a:lvl6pPr marL="10799750" indent="0">
              <a:buNone/>
              <a:defRPr sz="7559">
                <a:solidFill>
                  <a:schemeClr val="tx1">
                    <a:tint val="75000"/>
                  </a:schemeClr>
                </a:solidFill>
              </a:defRPr>
            </a:lvl6pPr>
            <a:lvl7pPr marL="12959700" indent="0">
              <a:buNone/>
              <a:defRPr sz="7559">
                <a:solidFill>
                  <a:schemeClr val="tx1">
                    <a:tint val="75000"/>
                  </a:schemeClr>
                </a:solidFill>
              </a:defRPr>
            </a:lvl7pPr>
            <a:lvl8pPr marL="15119650" indent="0">
              <a:buNone/>
              <a:defRPr sz="7559">
                <a:solidFill>
                  <a:schemeClr val="tx1">
                    <a:tint val="75000"/>
                  </a:schemeClr>
                </a:solidFill>
              </a:defRPr>
            </a:lvl8pPr>
            <a:lvl9pPr marL="17279600" indent="0">
              <a:buNone/>
              <a:defRPr sz="755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17465" y="30029347"/>
            <a:ext cx="10529888" cy="1724962"/>
          </a:xfrm>
          <a:prstGeom prst="rect">
            <a:avLst/>
          </a:prstGeom>
        </p:spPr>
        <p:txBody>
          <a:bodyPr/>
          <a:lstStyle/>
          <a:p>
            <a:fld id="{ECAD7E04-FC09-4C13-ABF6-F552770D985A}" type="datetimeFigureOut">
              <a:rPr lang="en-GB" smtClean="0"/>
              <a:t>16/01/2024</a:t>
            </a:fld>
            <a:endParaRPr lang="en-GB"/>
          </a:p>
        </p:txBody>
      </p:sp>
      <p:sp>
        <p:nvSpPr>
          <p:cNvPr id="5" name="Footer Placeholder 4"/>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6" name="Slide Number Placeholder 5"/>
          <p:cNvSpPr>
            <a:spLocks noGrp="1"/>
          </p:cNvSpPr>
          <p:nvPr>
            <p:ph type="sldNum" sz="quarter" idx="12"/>
          </p:nvPr>
        </p:nvSpPr>
        <p:spPr>
          <a:xfrm>
            <a:off x="33052147" y="30029347"/>
            <a:ext cx="10529888" cy="1724962"/>
          </a:xfrm>
          <a:prstGeom prst="rect">
            <a:avLst/>
          </a:prstGeom>
        </p:spPr>
        <p:txBody>
          <a:bodyPr/>
          <a:lstStyle/>
          <a:p>
            <a:fld id="{7DDA6870-6EA6-4840-B088-550FC38BCDC2}" type="slidenum">
              <a:rPr lang="en-GB" smtClean="0"/>
              <a:t>‹#›</a:t>
            </a:fld>
            <a:endParaRPr lang="en-GB"/>
          </a:p>
        </p:txBody>
      </p:sp>
    </p:spTree>
    <p:extLst>
      <p:ext uri="{BB962C8B-B14F-4D97-AF65-F5344CB8AC3E}">
        <p14:creationId xmlns:p14="http://schemas.microsoft.com/office/powerpoint/2010/main" val="4123613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217466" y="1724969"/>
            <a:ext cx="40364569" cy="6262365"/>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3217465" y="8624810"/>
            <a:ext cx="19889788" cy="2055705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3692247" y="8624810"/>
            <a:ext cx="19889788" cy="2055705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3217465" y="30029347"/>
            <a:ext cx="10529888" cy="1724962"/>
          </a:xfrm>
          <a:prstGeom prst="rect">
            <a:avLst/>
          </a:prstGeom>
        </p:spPr>
        <p:txBody>
          <a:bodyPr/>
          <a:lstStyle/>
          <a:p>
            <a:fld id="{ECAD7E04-FC09-4C13-ABF6-F552770D985A}" type="datetimeFigureOut">
              <a:rPr lang="en-GB" smtClean="0"/>
              <a:t>16/01/2024</a:t>
            </a:fld>
            <a:endParaRPr lang="en-GB"/>
          </a:p>
        </p:txBody>
      </p:sp>
      <p:sp>
        <p:nvSpPr>
          <p:cNvPr id="6" name="Footer Placeholder 5"/>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7" name="Slide Number Placeholder 6"/>
          <p:cNvSpPr>
            <a:spLocks noGrp="1"/>
          </p:cNvSpPr>
          <p:nvPr>
            <p:ph type="sldNum" sz="quarter" idx="12"/>
          </p:nvPr>
        </p:nvSpPr>
        <p:spPr>
          <a:xfrm>
            <a:off x="33052147" y="30029347"/>
            <a:ext cx="10529888" cy="1724962"/>
          </a:xfrm>
          <a:prstGeom prst="rect">
            <a:avLst/>
          </a:prstGeom>
        </p:spPr>
        <p:txBody>
          <a:bodyPr/>
          <a:lstStyle/>
          <a:p>
            <a:fld id="{7DDA6870-6EA6-4840-B088-550FC38BCDC2}" type="slidenum">
              <a:rPr lang="en-GB" smtClean="0"/>
              <a:t>‹#›</a:t>
            </a:fld>
            <a:endParaRPr lang="en-GB"/>
          </a:p>
        </p:txBody>
      </p:sp>
    </p:spTree>
    <p:extLst>
      <p:ext uri="{BB962C8B-B14F-4D97-AF65-F5344CB8AC3E}">
        <p14:creationId xmlns:p14="http://schemas.microsoft.com/office/powerpoint/2010/main" val="2625839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223561" y="1724969"/>
            <a:ext cx="40364569" cy="6262365"/>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3223566" y="7942328"/>
            <a:ext cx="19798379" cy="3892412"/>
          </a:xfrm>
          <a:prstGeom prst="rect">
            <a:avLst/>
          </a:prstGeom>
        </p:spPr>
        <p:txBody>
          <a:bodyPr anchor="b"/>
          <a:lstStyle>
            <a:lvl1pPr marL="0" indent="0">
              <a:buNone/>
              <a:defRPr sz="11338" b="1"/>
            </a:lvl1pPr>
            <a:lvl2pPr marL="2159950" indent="0">
              <a:buNone/>
              <a:defRPr sz="9449" b="1"/>
            </a:lvl2pPr>
            <a:lvl3pPr marL="4319900" indent="0">
              <a:buNone/>
              <a:defRPr sz="8504" b="1"/>
            </a:lvl3pPr>
            <a:lvl4pPr marL="6479850" indent="0">
              <a:buNone/>
              <a:defRPr sz="7559" b="1"/>
            </a:lvl4pPr>
            <a:lvl5pPr marL="8639800" indent="0">
              <a:buNone/>
              <a:defRPr sz="7559" b="1"/>
            </a:lvl5pPr>
            <a:lvl6pPr marL="10799750" indent="0">
              <a:buNone/>
              <a:defRPr sz="7559" b="1"/>
            </a:lvl6pPr>
            <a:lvl7pPr marL="12959700" indent="0">
              <a:buNone/>
              <a:defRPr sz="7559" b="1"/>
            </a:lvl7pPr>
            <a:lvl8pPr marL="15119650" indent="0">
              <a:buNone/>
              <a:defRPr sz="7559" b="1"/>
            </a:lvl8pPr>
            <a:lvl9pPr marL="17279600" indent="0">
              <a:buNone/>
              <a:defRPr sz="7559" b="1"/>
            </a:lvl9pPr>
          </a:lstStyle>
          <a:p>
            <a:pPr lvl="0"/>
            <a:r>
              <a:rPr lang="en-US"/>
              <a:t>Click to edit Master text styles</a:t>
            </a:r>
          </a:p>
        </p:txBody>
      </p:sp>
      <p:sp>
        <p:nvSpPr>
          <p:cNvPr id="4" name="Content Placeholder 3"/>
          <p:cNvSpPr>
            <a:spLocks noGrp="1"/>
          </p:cNvSpPr>
          <p:nvPr>
            <p:ph sz="half" idx="2"/>
          </p:nvPr>
        </p:nvSpPr>
        <p:spPr>
          <a:xfrm>
            <a:off x="3223566" y="11834740"/>
            <a:ext cx="19798379" cy="1740712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3692249" y="7942328"/>
            <a:ext cx="19895883" cy="3892412"/>
          </a:xfrm>
          <a:prstGeom prst="rect">
            <a:avLst/>
          </a:prstGeom>
        </p:spPr>
        <p:txBody>
          <a:bodyPr anchor="b"/>
          <a:lstStyle>
            <a:lvl1pPr marL="0" indent="0">
              <a:buNone/>
              <a:defRPr sz="11338" b="1"/>
            </a:lvl1pPr>
            <a:lvl2pPr marL="2159950" indent="0">
              <a:buNone/>
              <a:defRPr sz="9449" b="1"/>
            </a:lvl2pPr>
            <a:lvl3pPr marL="4319900" indent="0">
              <a:buNone/>
              <a:defRPr sz="8504" b="1"/>
            </a:lvl3pPr>
            <a:lvl4pPr marL="6479850" indent="0">
              <a:buNone/>
              <a:defRPr sz="7559" b="1"/>
            </a:lvl4pPr>
            <a:lvl5pPr marL="8639800" indent="0">
              <a:buNone/>
              <a:defRPr sz="7559" b="1"/>
            </a:lvl5pPr>
            <a:lvl6pPr marL="10799750" indent="0">
              <a:buNone/>
              <a:defRPr sz="7559" b="1"/>
            </a:lvl6pPr>
            <a:lvl7pPr marL="12959700" indent="0">
              <a:buNone/>
              <a:defRPr sz="7559" b="1"/>
            </a:lvl7pPr>
            <a:lvl8pPr marL="15119650" indent="0">
              <a:buNone/>
              <a:defRPr sz="7559" b="1"/>
            </a:lvl8pPr>
            <a:lvl9pPr marL="17279600" indent="0">
              <a:buNone/>
              <a:defRPr sz="7559" b="1"/>
            </a:lvl9pPr>
          </a:lstStyle>
          <a:p>
            <a:pPr lvl="0"/>
            <a:r>
              <a:rPr lang="en-US"/>
              <a:t>Click to edit Master text styles</a:t>
            </a:r>
          </a:p>
        </p:txBody>
      </p:sp>
      <p:sp>
        <p:nvSpPr>
          <p:cNvPr id="6" name="Content Placeholder 5"/>
          <p:cNvSpPr>
            <a:spLocks noGrp="1"/>
          </p:cNvSpPr>
          <p:nvPr>
            <p:ph sz="quarter" idx="4"/>
          </p:nvPr>
        </p:nvSpPr>
        <p:spPr>
          <a:xfrm>
            <a:off x="23692249" y="11834740"/>
            <a:ext cx="19895883" cy="1740712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3217465" y="30029347"/>
            <a:ext cx="10529888" cy="1724962"/>
          </a:xfrm>
          <a:prstGeom prst="rect">
            <a:avLst/>
          </a:prstGeom>
        </p:spPr>
        <p:txBody>
          <a:bodyPr/>
          <a:lstStyle/>
          <a:p>
            <a:fld id="{ECAD7E04-FC09-4C13-ABF6-F552770D985A}" type="datetimeFigureOut">
              <a:rPr lang="en-GB" smtClean="0"/>
              <a:t>16/01/2024</a:t>
            </a:fld>
            <a:endParaRPr lang="en-GB"/>
          </a:p>
        </p:txBody>
      </p:sp>
      <p:sp>
        <p:nvSpPr>
          <p:cNvPr id="8" name="Footer Placeholder 7"/>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9" name="Slide Number Placeholder 8"/>
          <p:cNvSpPr>
            <a:spLocks noGrp="1"/>
          </p:cNvSpPr>
          <p:nvPr>
            <p:ph type="sldNum" sz="quarter" idx="12"/>
          </p:nvPr>
        </p:nvSpPr>
        <p:spPr>
          <a:xfrm>
            <a:off x="33052147" y="30029347"/>
            <a:ext cx="10529888" cy="1724962"/>
          </a:xfrm>
          <a:prstGeom prst="rect">
            <a:avLst/>
          </a:prstGeom>
        </p:spPr>
        <p:txBody>
          <a:bodyPr/>
          <a:lstStyle/>
          <a:p>
            <a:fld id="{7DDA6870-6EA6-4840-B088-550FC38BCDC2}" type="slidenum">
              <a:rPr lang="en-GB" smtClean="0"/>
              <a:t>‹#›</a:t>
            </a:fld>
            <a:endParaRPr lang="en-GB"/>
          </a:p>
        </p:txBody>
      </p:sp>
    </p:spTree>
    <p:extLst>
      <p:ext uri="{BB962C8B-B14F-4D97-AF65-F5344CB8AC3E}">
        <p14:creationId xmlns:p14="http://schemas.microsoft.com/office/powerpoint/2010/main" val="879293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17466" y="1724969"/>
            <a:ext cx="40364569" cy="6262365"/>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3217465" y="30029347"/>
            <a:ext cx="10529888" cy="1724962"/>
          </a:xfrm>
          <a:prstGeom prst="rect">
            <a:avLst/>
          </a:prstGeom>
        </p:spPr>
        <p:txBody>
          <a:bodyPr/>
          <a:lstStyle/>
          <a:p>
            <a:fld id="{ECAD7E04-FC09-4C13-ABF6-F552770D985A}" type="datetimeFigureOut">
              <a:rPr lang="en-GB" smtClean="0"/>
              <a:t>16/01/2024</a:t>
            </a:fld>
            <a:endParaRPr lang="en-GB"/>
          </a:p>
        </p:txBody>
      </p:sp>
      <p:sp>
        <p:nvSpPr>
          <p:cNvPr id="4" name="Footer Placeholder 3"/>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5" name="Slide Number Placeholder 4"/>
          <p:cNvSpPr>
            <a:spLocks noGrp="1"/>
          </p:cNvSpPr>
          <p:nvPr>
            <p:ph type="sldNum" sz="quarter" idx="12"/>
          </p:nvPr>
        </p:nvSpPr>
        <p:spPr>
          <a:xfrm>
            <a:off x="33052147" y="30029347"/>
            <a:ext cx="10529888" cy="1724962"/>
          </a:xfrm>
          <a:prstGeom prst="rect">
            <a:avLst/>
          </a:prstGeom>
        </p:spPr>
        <p:txBody>
          <a:bodyPr/>
          <a:lstStyle/>
          <a:p>
            <a:fld id="{7DDA6870-6EA6-4840-B088-550FC38BCDC2}" type="slidenum">
              <a:rPr lang="en-GB" smtClean="0"/>
              <a:t>‹#›</a:t>
            </a:fld>
            <a:endParaRPr lang="en-GB"/>
          </a:p>
        </p:txBody>
      </p:sp>
    </p:spTree>
    <p:extLst>
      <p:ext uri="{BB962C8B-B14F-4D97-AF65-F5344CB8AC3E}">
        <p14:creationId xmlns:p14="http://schemas.microsoft.com/office/powerpoint/2010/main" val="1148906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217465" y="30029347"/>
            <a:ext cx="10529888" cy="1724962"/>
          </a:xfrm>
          <a:prstGeom prst="rect">
            <a:avLst/>
          </a:prstGeom>
        </p:spPr>
        <p:txBody>
          <a:bodyPr/>
          <a:lstStyle/>
          <a:p>
            <a:fld id="{ECAD7E04-FC09-4C13-ABF6-F552770D985A}" type="datetimeFigureOut">
              <a:rPr lang="en-GB" smtClean="0"/>
              <a:t>16/01/2024</a:t>
            </a:fld>
            <a:endParaRPr lang="en-GB"/>
          </a:p>
        </p:txBody>
      </p:sp>
      <p:sp>
        <p:nvSpPr>
          <p:cNvPr id="3" name="Footer Placeholder 2"/>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4" name="Slide Number Placeholder 3"/>
          <p:cNvSpPr>
            <a:spLocks noGrp="1"/>
          </p:cNvSpPr>
          <p:nvPr>
            <p:ph type="sldNum" sz="quarter" idx="12"/>
          </p:nvPr>
        </p:nvSpPr>
        <p:spPr>
          <a:xfrm>
            <a:off x="33052147" y="30029347"/>
            <a:ext cx="10529888" cy="1724962"/>
          </a:xfrm>
          <a:prstGeom prst="rect">
            <a:avLst/>
          </a:prstGeom>
        </p:spPr>
        <p:txBody>
          <a:bodyPr/>
          <a:lstStyle/>
          <a:p>
            <a:fld id="{7DDA6870-6EA6-4840-B088-550FC38BCDC2}" type="slidenum">
              <a:rPr lang="en-GB" smtClean="0"/>
              <a:t>‹#›</a:t>
            </a:fld>
            <a:endParaRPr lang="en-GB"/>
          </a:p>
        </p:txBody>
      </p:sp>
    </p:spTree>
    <p:extLst>
      <p:ext uri="{BB962C8B-B14F-4D97-AF65-F5344CB8AC3E}">
        <p14:creationId xmlns:p14="http://schemas.microsoft.com/office/powerpoint/2010/main" val="429718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23561" y="2159952"/>
            <a:ext cx="15094057" cy="7559834"/>
          </a:xfrm>
          <a:prstGeom prst="rect">
            <a:avLst/>
          </a:prstGeom>
        </p:spPr>
        <p:txBody>
          <a:bodyPr anchor="b"/>
          <a:lstStyle>
            <a:lvl1pPr>
              <a:defRPr sz="15118"/>
            </a:lvl1pPr>
          </a:lstStyle>
          <a:p>
            <a:r>
              <a:rPr lang="en-US"/>
              <a:t>Click to edit Master title style</a:t>
            </a:r>
          </a:p>
        </p:txBody>
      </p:sp>
      <p:sp>
        <p:nvSpPr>
          <p:cNvPr id="3" name="Content Placeholder 2"/>
          <p:cNvSpPr>
            <a:spLocks noGrp="1"/>
          </p:cNvSpPr>
          <p:nvPr>
            <p:ph idx="1"/>
          </p:nvPr>
        </p:nvSpPr>
        <p:spPr>
          <a:xfrm>
            <a:off x="19895883" y="4664905"/>
            <a:ext cx="23692247" cy="23024494"/>
          </a:xfrm>
          <a:prstGeom prst="rect">
            <a:avLst/>
          </a:prstGeom>
        </p:spPr>
        <p:txBody>
          <a:bodyPr/>
          <a:lstStyle>
            <a:lvl1pPr>
              <a:defRPr sz="15118"/>
            </a:lvl1pPr>
            <a:lvl2pPr>
              <a:defRPr sz="13228"/>
            </a:lvl2pPr>
            <a:lvl3pPr>
              <a:defRPr sz="11338"/>
            </a:lvl3pPr>
            <a:lvl4pPr>
              <a:defRPr sz="9449"/>
            </a:lvl4pPr>
            <a:lvl5pPr>
              <a:defRPr sz="9449"/>
            </a:lvl5pPr>
            <a:lvl6pPr>
              <a:defRPr sz="9449"/>
            </a:lvl6pPr>
            <a:lvl7pPr>
              <a:defRPr sz="9449"/>
            </a:lvl7pPr>
            <a:lvl8pPr>
              <a:defRPr sz="9449"/>
            </a:lvl8pPr>
            <a:lvl9pPr>
              <a:defRPr sz="944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223561" y="9719786"/>
            <a:ext cx="15094057" cy="18007107"/>
          </a:xfrm>
          <a:prstGeom prst="rect">
            <a:avLst/>
          </a:prstGeom>
        </p:spPr>
        <p:txBody>
          <a:bodyPr/>
          <a:lstStyle>
            <a:lvl1pPr marL="0" indent="0">
              <a:buNone/>
              <a:defRPr sz="7559"/>
            </a:lvl1pPr>
            <a:lvl2pPr marL="2159950" indent="0">
              <a:buNone/>
              <a:defRPr sz="6614"/>
            </a:lvl2pPr>
            <a:lvl3pPr marL="4319900" indent="0">
              <a:buNone/>
              <a:defRPr sz="5669"/>
            </a:lvl3pPr>
            <a:lvl4pPr marL="6479850" indent="0">
              <a:buNone/>
              <a:defRPr sz="4724"/>
            </a:lvl4pPr>
            <a:lvl5pPr marL="8639800" indent="0">
              <a:buNone/>
              <a:defRPr sz="4724"/>
            </a:lvl5pPr>
            <a:lvl6pPr marL="10799750" indent="0">
              <a:buNone/>
              <a:defRPr sz="4724"/>
            </a:lvl6pPr>
            <a:lvl7pPr marL="12959700" indent="0">
              <a:buNone/>
              <a:defRPr sz="4724"/>
            </a:lvl7pPr>
            <a:lvl8pPr marL="15119650" indent="0">
              <a:buNone/>
              <a:defRPr sz="4724"/>
            </a:lvl8pPr>
            <a:lvl9pPr marL="17279600" indent="0">
              <a:buNone/>
              <a:defRPr sz="4724"/>
            </a:lvl9pPr>
          </a:lstStyle>
          <a:p>
            <a:pPr lvl="0"/>
            <a:r>
              <a:rPr lang="en-US"/>
              <a:t>Click to edit Master text styles</a:t>
            </a:r>
          </a:p>
        </p:txBody>
      </p:sp>
      <p:sp>
        <p:nvSpPr>
          <p:cNvPr id="5" name="Date Placeholder 4"/>
          <p:cNvSpPr>
            <a:spLocks noGrp="1"/>
          </p:cNvSpPr>
          <p:nvPr>
            <p:ph type="dt" sz="half" idx="10"/>
          </p:nvPr>
        </p:nvSpPr>
        <p:spPr>
          <a:xfrm>
            <a:off x="3217465" y="30029347"/>
            <a:ext cx="10529888" cy="1724962"/>
          </a:xfrm>
          <a:prstGeom prst="rect">
            <a:avLst/>
          </a:prstGeom>
        </p:spPr>
        <p:txBody>
          <a:bodyPr/>
          <a:lstStyle/>
          <a:p>
            <a:fld id="{ECAD7E04-FC09-4C13-ABF6-F552770D985A}" type="datetimeFigureOut">
              <a:rPr lang="en-GB" smtClean="0"/>
              <a:t>16/01/2024</a:t>
            </a:fld>
            <a:endParaRPr lang="en-GB"/>
          </a:p>
        </p:txBody>
      </p:sp>
      <p:sp>
        <p:nvSpPr>
          <p:cNvPr id="6" name="Footer Placeholder 5"/>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7" name="Slide Number Placeholder 6"/>
          <p:cNvSpPr>
            <a:spLocks noGrp="1"/>
          </p:cNvSpPr>
          <p:nvPr>
            <p:ph type="sldNum" sz="quarter" idx="12"/>
          </p:nvPr>
        </p:nvSpPr>
        <p:spPr>
          <a:xfrm>
            <a:off x="33052147" y="30029347"/>
            <a:ext cx="10529888" cy="1724962"/>
          </a:xfrm>
          <a:prstGeom prst="rect">
            <a:avLst/>
          </a:prstGeom>
        </p:spPr>
        <p:txBody>
          <a:bodyPr/>
          <a:lstStyle/>
          <a:p>
            <a:fld id="{7DDA6870-6EA6-4840-B088-550FC38BCDC2}" type="slidenum">
              <a:rPr lang="en-GB" smtClean="0"/>
              <a:t>‹#›</a:t>
            </a:fld>
            <a:endParaRPr lang="en-GB"/>
          </a:p>
        </p:txBody>
      </p:sp>
    </p:spTree>
    <p:extLst>
      <p:ext uri="{BB962C8B-B14F-4D97-AF65-F5344CB8AC3E}">
        <p14:creationId xmlns:p14="http://schemas.microsoft.com/office/powerpoint/2010/main" val="3354658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23561" y="2159952"/>
            <a:ext cx="15094057" cy="7559834"/>
          </a:xfrm>
          <a:prstGeom prst="rect">
            <a:avLst/>
          </a:prstGeom>
        </p:spPr>
        <p:txBody>
          <a:bodyPr anchor="b"/>
          <a:lstStyle>
            <a:lvl1pPr>
              <a:defRPr sz="15118"/>
            </a:lvl1pPr>
          </a:lstStyle>
          <a:p>
            <a:r>
              <a:rPr lang="en-US"/>
              <a:t>Click to edit Master title style</a:t>
            </a:r>
          </a:p>
        </p:txBody>
      </p:sp>
      <p:sp>
        <p:nvSpPr>
          <p:cNvPr id="3" name="Picture Placeholder 2"/>
          <p:cNvSpPr>
            <a:spLocks noGrp="1" noChangeAspect="1"/>
          </p:cNvSpPr>
          <p:nvPr>
            <p:ph type="pic" idx="1"/>
          </p:nvPr>
        </p:nvSpPr>
        <p:spPr>
          <a:xfrm>
            <a:off x="19895883" y="4664905"/>
            <a:ext cx="23692247" cy="23024494"/>
          </a:xfrm>
          <a:prstGeom prst="rect">
            <a:avLst/>
          </a:prstGeom>
        </p:spPr>
        <p:txBody>
          <a:bodyPr anchor="t"/>
          <a:lstStyle>
            <a:lvl1pPr marL="0" indent="0">
              <a:buNone/>
              <a:defRPr sz="15118"/>
            </a:lvl1pPr>
            <a:lvl2pPr marL="2159950" indent="0">
              <a:buNone/>
              <a:defRPr sz="13228"/>
            </a:lvl2pPr>
            <a:lvl3pPr marL="4319900" indent="0">
              <a:buNone/>
              <a:defRPr sz="11338"/>
            </a:lvl3pPr>
            <a:lvl4pPr marL="6479850" indent="0">
              <a:buNone/>
              <a:defRPr sz="9449"/>
            </a:lvl4pPr>
            <a:lvl5pPr marL="8639800" indent="0">
              <a:buNone/>
              <a:defRPr sz="9449"/>
            </a:lvl5pPr>
            <a:lvl6pPr marL="10799750" indent="0">
              <a:buNone/>
              <a:defRPr sz="9449"/>
            </a:lvl6pPr>
            <a:lvl7pPr marL="12959700" indent="0">
              <a:buNone/>
              <a:defRPr sz="9449"/>
            </a:lvl7pPr>
            <a:lvl8pPr marL="15119650" indent="0">
              <a:buNone/>
              <a:defRPr sz="9449"/>
            </a:lvl8pPr>
            <a:lvl9pPr marL="17279600" indent="0">
              <a:buNone/>
              <a:defRPr sz="9449"/>
            </a:lvl9pPr>
          </a:lstStyle>
          <a:p>
            <a:r>
              <a:rPr lang="en-US"/>
              <a:t>Click icon to add picture</a:t>
            </a:r>
          </a:p>
        </p:txBody>
      </p:sp>
      <p:sp>
        <p:nvSpPr>
          <p:cNvPr id="4" name="Text Placeholder 3"/>
          <p:cNvSpPr>
            <a:spLocks noGrp="1"/>
          </p:cNvSpPr>
          <p:nvPr>
            <p:ph type="body" sz="half" idx="2"/>
          </p:nvPr>
        </p:nvSpPr>
        <p:spPr>
          <a:xfrm>
            <a:off x="3223561" y="9719786"/>
            <a:ext cx="15094057" cy="18007107"/>
          </a:xfrm>
          <a:prstGeom prst="rect">
            <a:avLst/>
          </a:prstGeom>
        </p:spPr>
        <p:txBody>
          <a:bodyPr/>
          <a:lstStyle>
            <a:lvl1pPr marL="0" indent="0">
              <a:buNone/>
              <a:defRPr sz="7559"/>
            </a:lvl1pPr>
            <a:lvl2pPr marL="2159950" indent="0">
              <a:buNone/>
              <a:defRPr sz="6614"/>
            </a:lvl2pPr>
            <a:lvl3pPr marL="4319900" indent="0">
              <a:buNone/>
              <a:defRPr sz="5669"/>
            </a:lvl3pPr>
            <a:lvl4pPr marL="6479850" indent="0">
              <a:buNone/>
              <a:defRPr sz="4724"/>
            </a:lvl4pPr>
            <a:lvl5pPr marL="8639800" indent="0">
              <a:buNone/>
              <a:defRPr sz="4724"/>
            </a:lvl5pPr>
            <a:lvl6pPr marL="10799750" indent="0">
              <a:buNone/>
              <a:defRPr sz="4724"/>
            </a:lvl6pPr>
            <a:lvl7pPr marL="12959700" indent="0">
              <a:buNone/>
              <a:defRPr sz="4724"/>
            </a:lvl7pPr>
            <a:lvl8pPr marL="15119650" indent="0">
              <a:buNone/>
              <a:defRPr sz="4724"/>
            </a:lvl8pPr>
            <a:lvl9pPr marL="17279600" indent="0">
              <a:buNone/>
              <a:defRPr sz="4724"/>
            </a:lvl9pPr>
          </a:lstStyle>
          <a:p>
            <a:pPr lvl="0"/>
            <a:r>
              <a:rPr lang="en-US"/>
              <a:t>Click to edit Master text styles</a:t>
            </a:r>
          </a:p>
        </p:txBody>
      </p:sp>
      <p:sp>
        <p:nvSpPr>
          <p:cNvPr id="5" name="Date Placeholder 4"/>
          <p:cNvSpPr>
            <a:spLocks noGrp="1"/>
          </p:cNvSpPr>
          <p:nvPr>
            <p:ph type="dt" sz="half" idx="10"/>
          </p:nvPr>
        </p:nvSpPr>
        <p:spPr>
          <a:xfrm>
            <a:off x="3217465" y="30029347"/>
            <a:ext cx="10529888" cy="1724962"/>
          </a:xfrm>
          <a:prstGeom prst="rect">
            <a:avLst/>
          </a:prstGeom>
        </p:spPr>
        <p:txBody>
          <a:bodyPr/>
          <a:lstStyle/>
          <a:p>
            <a:fld id="{ECAD7E04-FC09-4C13-ABF6-F552770D985A}" type="datetimeFigureOut">
              <a:rPr lang="en-GB" smtClean="0"/>
              <a:t>16/01/2024</a:t>
            </a:fld>
            <a:endParaRPr lang="en-GB"/>
          </a:p>
        </p:txBody>
      </p:sp>
      <p:sp>
        <p:nvSpPr>
          <p:cNvPr id="6" name="Footer Placeholder 5"/>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7" name="Slide Number Placeholder 6"/>
          <p:cNvSpPr>
            <a:spLocks noGrp="1"/>
          </p:cNvSpPr>
          <p:nvPr>
            <p:ph type="sldNum" sz="quarter" idx="12"/>
          </p:nvPr>
        </p:nvSpPr>
        <p:spPr>
          <a:xfrm>
            <a:off x="33052147" y="30029347"/>
            <a:ext cx="10529888" cy="1724962"/>
          </a:xfrm>
          <a:prstGeom prst="rect">
            <a:avLst/>
          </a:prstGeom>
        </p:spPr>
        <p:txBody>
          <a:bodyPr/>
          <a:lstStyle/>
          <a:p>
            <a:fld id="{7DDA6870-6EA6-4840-B088-550FC38BCDC2}" type="slidenum">
              <a:rPr lang="en-GB" smtClean="0"/>
              <a:t>‹#›</a:t>
            </a:fld>
            <a:endParaRPr lang="en-GB"/>
          </a:p>
        </p:txBody>
      </p:sp>
    </p:spTree>
    <p:extLst>
      <p:ext uri="{BB962C8B-B14F-4D97-AF65-F5344CB8AC3E}">
        <p14:creationId xmlns:p14="http://schemas.microsoft.com/office/powerpoint/2010/main" val="1680562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A logo with text on it&#10;&#10;Description automatically generated">
            <a:extLst>
              <a:ext uri="{FF2B5EF4-FFF2-40B4-BE49-F238E27FC236}">
                <a16:creationId xmlns:a16="http://schemas.microsoft.com/office/drawing/2014/main" id="{E1A7527F-B3CC-93E9-944C-BA7FFC56D2FF}"/>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164710" y="502920"/>
            <a:ext cx="6562725" cy="2466975"/>
          </a:xfrm>
          <a:prstGeom prst="rect">
            <a:avLst/>
          </a:prstGeom>
        </p:spPr>
      </p:pic>
      <p:pic>
        <p:nvPicPr>
          <p:cNvPr id="8" name="Picture 7" descr="A black background with a black square&#10;&#10;Description automatically generated with medium confidence">
            <a:extLst>
              <a:ext uri="{FF2B5EF4-FFF2-40B4-BE49-F238E27FC236}">
                <a16:creationId xmlns:a16="http://schemas.microsoft.com/office/drawing/2014/main" id="{1BD313A8-310D-FCA2-CE1B-F0F33FEFF25E}"/>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 y="-365760"/>
            <a:ext cx="7447921" cy="4663440"/>
          </a:xfrm>
          <a:prstGeom prst="rect">
            <a:avLst/>
          </a:prstGeom>
        </p:spPr>
      </p:pic>
    </p:spTree>
    <p:extLst>
      <p:ext uri="{BB962C8B-B14F-4D97-AF65-F5344CB8AC3E}">
        <p14:creationId xmlns:p14="http://schemas.microsoft.com/office/powerpoint/2010/main" val="8823779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319900" rtl="0" eaLnBrk="1" latinLnBrk="0" hangingPunct="1">
        <a:lnSpc>
          <a:spcPct val="90000"/>
        </a:lnSpc>
        <a:spcBef>
          <a:spcPct val="0"/>
        </a:spcBef>
        <a:buNone/>
        <a:defRPr sz="20787" kern="1200">
          <a:solidFill>
            <a:schemeClr val="tx1"/>
          </a:solidFill>
          <a:latin typeface="+mj-lt"/>
          <a:ea typeface="+mj-ea"/>
          <a:cs typeface="+mj-cs"/>
        </a:defRPr>
      </a:lvl1pPr>
    </p:titleStyle>
    <p:bodyStyle>
      <a:lvl1pPr marL="1079975" indent="-1079975" algn="l" defTabSz="4319900" rtl="0" eaLnBrk="1" latinLnBrk="0" hangingPunct="1">
        <a:lnSpc>
          <a:spcPct val="90000"/>
        </a:lnSpc>
        <a:spcBef>
          <a:spcPts val="4724"/>
        </a:spcBef>
        <a:buFont typeface="Arial" panose="020B0604020202020204" pitchFamily="34" charset="0"/>
        <a:buChar char="•"/>
        <a:defRPr sz="13228" kern="1200">
          <a:solidFill>
            <a:schemeClr val="tx1"/>
          </a:solidFill>
          <a:latin typeface="+mn-lt"/>
          <a:ea typeface="+mn-ea"/>
          <a:cs typeface="+mn-cs"/>
        </a:defRPr>
      </a:lvl1pPr>
      <a:lvl2pPr marL="3239925" indent="-1079975" algn="l" defTabSz="4319900" rtl="0" eaLnBrk="1" latinLnBrk="0" hangingPunct="1">
        <a:lnSpc>
          <a:spcPct val="90000"/>
        </a:lnSpc>
        <a:spcBef>
          <a:spcPts val="2362"/>
        </a:spcBef>
        <a:buFont typeface="Arial" panose="020B0604020202020204" pitchFamily="34" charset="0"/>
        <a:buChar char="•"/>
        <a:defRPr sz="11338" kern="1200">
          <a:solidFill>
            <a:schemeClr val="tx1"/>
          </a:solidFill>
          <a:latin typeface="+mn-lt"/>
          <a:ea typeface="+mn-ea"/>
          <a:cs typeface="+mn-cs"/>
        </a:defRPr>
      </a:lvl2pPr>
      <a:lvl3pPr marL="5399875" indent="-1079975" algn="l" defTabSz="4319900" rtl="0" eaLnBrk="1" latinLnBrk="0" hangingPunct="1">
        <a:lnSpc>
          <a:spcPct val="90000"/>
        </a:lnSpc>
        <a:spcBef>
          <a:spcPts val="2362"/>
        </a:spcBef>
        <a:buFont typeface="Arial" panose="020B0604020202020204" pitchFamily="34" charset="0"/>
        <a:buChar char="•"/>
        <a:defRPr sz="9449" kern="1200">
          <a:solidFill>
            <a:schemeClr val="tx1"/>
          </a:solidFill>
          <a:latin typeface="+mn-lt"/>
          <a:ea typeface="+mn-ea"/>
          <a:cs typeface="+mn-cs"/>
        </a:defRPr>
      </a:lvl3pPr>
      <a:lvl4pPr marL="755982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4pPr>
      <a:lvl5pPr marL="971977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5pPr>
      <a:lvl6pPr marL="1187972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6pPr>
      <a:lvl7pPr marL="1403967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7pPr>
      <a:lvl8pPr marL="1619962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8pPr>
      <a:lvl9pPr marL="1835957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9pPr>
    </p:bodyStyle>
    <p:otherStyle>
      <a:defPPr>
        <a:defRPr lang="en-US"/>
      </a:defPPr>
      <a:lvl1pPr marL="0" algn="l" defTabSz="4319900" rtl="0" eaLnBrk="1" latinLnBrk="0" hangingPunct="1">
        <a:defRPr sz="8504" kern="1200">
          <a:solidFill>
            <a:schemeClr val="tx1"/>
          </a:solidFill>
          <a:latin typeface="+mn-lt"/>
          <a:ea typeface="+mn-ea"/>
          <a:cs typeface="+mn-cs"/>
        </a:defRPr>
      </a:lvl1pPr>
      <a:lvl2pPr marL="2159950" algn="l" defTabSz="4319900" rtl="0" eaLnBrk="1" latinLnBrk="0" hangingPunct="1">
        <a:defRPr sz="8504" kern="1200">
          <a:solidFill>
            <a:schemeClr val="tx1"/>
          </a:solidFill>
          <a:latin typeface="+mn-lt"/>
          <a:ea typeface="+mn-ea"/>
          <a:cs typeface="+mn-cs"/>
        </a:defRPr>
      </a:lvl2pPr>
      <a:lvl3pPr marL="4319900" algn="l" defTabSz="4319900" rtl="0" eaLnBrk="1" latinLnBrk="0" hangingPunct="1">
        <a:defRPr sz="8504" kern="1200">
          <a:solidFill>
            <a:schemeClr val="tx1"/>
          </a:solidFill>
          <a:latin typeface="+mn-lt"/>
          <a:ea typeface="+mn-ea"/>
          <a:cs typeface="+mn-cs"/>
        </a:defRPr>
      </a:lvl3pPr>
      <a:lvl4pPr marL="6479850" algn="l" defTabSz="4319900" rtl="0" eaLnBrk="1" latinLnBrk="0" hangingPunct="1">
        <a:defRPr sz="8504" kern="1200">
          <a:solidFill>
            <a:schemeClr val="tx1"/>
          </a:solidFill>
          <a:latin typeface="+mn-lt"/>
          <a:ea typeface="+mn-ea"/>
          <a:cs typeface="+mn-cs"/>
        </a:defRPr>
      </a:lvl4pPr>
      <a:lvl5pPr marL="8639800" algn="l" defTabSz="4319900" rtl="0" eaLnBrk="1" latinLnBrk="0" hangingPunct="1">
        <a:defRPr sz="8504" kern="1200">
          <a:solidFill>
            <a:schemeClr val="tx1"/>
          </a:solidFill>
          <a:latin typeface="+mn-lt"/>
          <a:ea typeface="+mn-ea"/>
          <a:cs typeface="+mn-cs"/>
        </a:defRPr>
      </a:lvl5pPr>
      <a:lvl6pPr marL="10799750" algn="l" defTabSz="4319900" rtl="0" eaLnBrk="1" latinLnBrk="0" hangingPunct="1">
        <a:defRPr sz="8504" kern="1200">
          <a:solidFill>
            <a:schemeClr val="tx1"/>
          </a:solidFill>
          <a:latin typeface="+mn-lt"/>
          <a:ea typeface="+mn-ea"/>
          <a:cs typeface="+mn-cs"/>
        </a:defRPr>
      </a:lvl6pPr>
      <a:lvl7pPr marL="12959700" algn="l" defTabSz="4319900" rtl="0" eaLnBrk="1" latinLnBrk="0" hangingPunct="1">
        <a:defRPr sz="8504" kern="1200">
          <a:solidFill>
            <a:schemeClr val="tx1"/>
          </a:solidFill>
          <a:latin typeface="+mn-lt"/>
          <a:ea typeface="+mn-ea"/>
          <a:cs typeface="+mn-cs"/>
        </a:defRPr>
      </a:lvl7pPr>
      <a:lvl8pPr marL="15119650" algn="l" defTabSz="4319900" rtl="0" eaLnBrk="1" latinLnBrk="0" hangingPunct="1">
        <a:defRPr sz="8504" kern="1200">
          <a:solidFill>
            <a:schemeClr val="tx1"/>
          </a:solidFill>
          <a:latin typeface="+mn-lt"/>
          <a:ea typeface="+mn-ea"/>
          <a:cs typeface="+mn-cs"/>
        </a:defRPr>
      </a:lvl8pPr>
      <a:lvl9pPr marL="17279600" algn="l" defTabSz="4319900" rtl="0" eaLnBrk="1" latinLnBrk="0" hangingPunct="1">
        <a:defRPr sz="850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1007/s40979-022-00108-x" TargetMode="External"/><Relationship Id="rId13" Type="http://schemas.openxmlformats.org/officeDocument/2006/relationships/hyperlink" Target="https://repository-jisc-ac-uk.salford.idm.oclc.org/9102/1/international-students-digital-experience-a-review-of-policy-academic-literature-and-views-from-uk-he.pdf" TargetMode="External"/><Relationship Id="rId18" Type="http://schemas.openxmlformats.org/officeDocument/2006/relationships/hyperlink" Target="mailto:e.brooks@salford.ac.uk" TargetMode="External"/><Relationship Id="rId3" Type="http://schemas.openxmlformats.org/officeDocument/2006/relationships/chart" Target="../charts/chart1.xml"/><Relationship Id="rId7" Type="http://schemas.openxmlformats.org/officeDocument/2006/relationships/hyperlink" Target="https://www.enhancementthemes.ac.uk/docs/ethemes/student-transitions/international-students---transitions-into-scottish-higher-education-a-scoping-study.pdf?sfvrsn=58faf681_8" TargetMode="External"/><Relationship Id="rId12" Type="http://schemas.openxmlformats.org/officeDocument/2006/relationships/hyperlink" Target="https://www.researchgate.net/publication/220040581_Authentic_Learning_for_the_21st_Century_An_Overview" TargetMode="External"/><Relationship Id="rId17" Type="http://schemas.openxmlformats.org/officeDocument/2006/relationships/hyperlink" Target="https://wonkhe.com/wp-content/wonkhe-uploads/2022/02/Belonging-and-inclusion-survey-Wonkhe-Pearson-Feb-22.pdf" TargetMode="External"/><Relationship Id="rId2" Type="http://schemas.openxmlformats.org/officeDocument/2006/relationships/notesSlide" Target="../notesSlides/notesSlide1.xml"/><Relationship Id="rId16" Type="http://schemas.openxmlformats.org/officeDocument/2006/relationships/hyperlink" Target="https://doi.org/10.1016/j.ijintrel.2019.11.002" TargetMode="External"/><Relationship Id="rId1" Type="http://schemas.openxmlformats.org/officeDocument/2006/relationships/slideLayout" Target="../slideLayouts/slideLayout1.xml"/><Relationship Id="rId6" Type="http://schemas.openxmlformats.org/officeDocument/2006/relationships/hyperlink" Target="https://doi.org/10.3389/feduc.2020.539950" TargetMode="External"/><Relationship Id="rId11" Type="http://schemas.openxmlformats.org/officeDocument/2006/relationships/hyperlink" Target="https://doi.org/10.14297/jpaap.v5i2.265" TargetMode="External"/><Relationship Id="rId5" Type="http://schemas.openxmlformats.org/officeDocument/2006/relationships/image" Target="../media/image4.jpg"/><Relationship Id="rId15" Type="http://schemas.openxmlformats.org/officeDocument/2006/relationships/hyperlink" Target="http://www.ecu.edu.au/conferences/herdsa/main/papers/ref/pdf/Reeves.pdf" TargetMode="External"/><Relationship Id="rId10" Type="http://schemas.openxmlformats.org/officeDocument/2006/relationships/hyperlink" Target="https://www.ukcisa.org.uk/Research--Policy/Resource-bank/resources/191/Examining-the-efficacy-of-a-buddy-programme-for-international-students-integration-language-ability-and-academic-performance-" TargetMode="External"/><Relationship Id="rId4" Type="http://schemas.openxmlformats.org/officeDocument/2006/relationships/image" Target="../media/image3.jpg"/><Relationship Id="rId9" Type="http://schemas.openxmlformats.org/officeDocument/2006/relationships/hyperlink" Target="https://www.hepi.ac.uk/wp-content/uploads/2023/05/Full-Report-Benefits-and-costs-of-international-students.pdf" TargetMode="External"/><Relationship Id="rId14" Type="http://schemas.openxmlformats.org/officeDocument/2006/relationships/hyperlink" Target="https://www.nmc.org.uk/globalassets/sitedocuments/standards-of-proficiency/nurses/future-nurse-proficienci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EFC"/>
        </a:solidFill>
        <a:effectLst/>
      </p:bgPr>
    </p:bg>
    <p:spTree>
      <p:nvGrpSpPr>
        <p:cNvPr id="1" name=""/>
        <p:cNvGrpSpPr/>
        <p:nvPr/>
      </p:nvGrpSpPr>
      <p:grpSpPr>
        <a:xfrm>
          <a:off x="0" y="0"/>
          <a:ext cx="0" cy="0"/>
          <a:chOff x="0" y="0"/>
          <a:chExt cx="0" cy="0"/>
        </a:xfrm>
      </p:grpSpPr>
      <p:sp>
        <p:nvSpPr>
          <p:cNvPr id="38" name="Text Placeholder 7">
            <a:extLst>
              <a:ext uri="{FF2B5EF4-FFF2-40B4-BE49-F238E27FC236}">
                <a16:creationId xmlns:a16="http://schemas.microsoft.com/office/drawing/2014/main" id="{3332E34F-18A1-4BB7-BE4C-F93190CCF7FE}"/>
              </a:ext>
              <a:ext uri="{C183D7F6-B498-43B3-948B-1728B52AA6E4}">
                <adec:decorative xmlns:adec="http://schemas.microsoft.com/office/drawing/2017/decorative" val="0"/>
              </a:ext>
            </a:extLst>
          </p:cNvPr>
          <p:cNvSpPr txBox="1">
            <a:spLocks/>
          </p:cNvSpPr>
          <p:nvPr/>
        </p:nvSpPr>
        <p:spPr>
          <a:xfrm>
            <a:off x="1457693" y="6556630"/>
            <a:ext cx="13014552" cy="939127"/>
          </a:xfrm>
          <a:prstGeom prst="round1Rect">
            <a:avLst>
              <a:gd name="adj" fmla="val 0"/>
            </a:avLst>
          </a:prstGeom>
          <a:solidFill>
            <a:srgbClr val="034AA6"/>
          </a:solidFill>
          <a:ln>
            <a:noFill/>
          </a:ln>
        </p:spPr>
        <p:txBody>
          <a:bodyPr vert="horz" lIns="360000" tIns="86187" rIns="172373" bIns="86187" rtlCol="0" anchor="ctr">
            <a:noAutofit/>
          </a:bodyPr>
          <a:lstStyle>
            <a:defPPr>
              <a:defRPr lang="en-US"/>
            </a:defPPr>
            <a:lvl1pPr indent="0" defTabSz="3800670">
              <a:lnSpc>
                <a:spcPct val="100000"/>
              </a:lnSpc>
              <a:spcBef>
                <a:spcPts val="0"/>
              </a:spcBef>
              <a:buClr>
                <a:srgbClr val="AD8F67"/>
              </a:buClr>
              <a:buFont typeface="Arial" panose="020B0604020202020204" pitchFamily="34" charset="0"/>
              <a:buNone/>
              <a:defRPr sz="7200" cap="none" baseline="0">
                <a:solidFill>
                  <a:srgbClr val="FFFFFF"/>
                </a:solidFill>
                <a:cs typeface="Times New Roman" panose="02020603050405020304" pitchFamily="18" charset="0"/>
              </a:defRPr>
            </a:lvl1pPr>
            <a:lvl2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2pPr>
            <a:lvl3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3pPr>
            <a:lvl4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4pPr>
            <a:lvl5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5pPr>
            <a:lvl6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6pPr>
            <a:lvl7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7pPr>
            <a:lvl8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8pPr>
            <a:lvl9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9pPr>
          </a:lstStyle>
          <a:p>
            <a:r>
              <a:rPr lang="en-US" dirty="0"/>
              <a:t>Introduction and objectives</a:t>
            </a:r>
          </a:p>
        </p:txBody>
      </p:sp>
      <p:sp>
        <p:nvSpPr>
          <p:cNvPr id="8" name="Rectangle 7">
            <a:extLst>
              <a:ext uri="{FF2B5EF4-FFF2-40B4-BE49-F238E27FC236}">
                <a16:creationId xmlns:a16="http://schemas.microsoft.com/office/drawing/2014/main" id="{DF20FC13-25E1-47CF-BF7E-EE7337C40A77}"/>
              </a:ext>
              <a:ext uri="{C183D7F6-B498-43B3-948B-1728B52AA6E4}">
                <adec:decorative xmlns:adec="http://schemas.microsoft.com/office/drawing/2017/decorative" val="0"/>
              </a:ext>
            </a:extLst>
          </p:cNvPr>
          <p:cNvSpPr/>
          <p:nvPr/>
        </p:nvSpPr>
        <p:spPr>
          <a:xfrm>
            <a:off x="2782025" y="7383697"/>
            <a:ext cx="13014552" cy="87025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3800670">
              <a:spcAft>
                <a:spcPts val="600"/>
              </a:spcAft>
              <a:buClr>
                <a:srgbClr val="AD8F67"/>
              </a:buClr>
              <a:defRPr/>
            </a:pPr>
            <a:endParaRPr lang="en-GB" sz="2800">
              <a:solidFill>
                <a:srgbClr val="292934"/>
              </a:solidFill>
              <a:cs typeface="Times New Roman" panose="02020603050405020304" pitchFamily="18" charset="0"/>
            </a:endParaRPr>
          </a:p>
        </p:txBody>
      </p:sp>
      <p:sp>
        <p:nvSpPr>
          <p:cNvPr id="22" name="Text Placeholder 15">
            <a:extLst>
              <a:ext uri="{FF2B5EF4-FFF2-40B4-BE49-F238E27FC236}">
                <a16:creationId xmlns:a16="http://schemas.microsoft.com/office/drawing/2014/main" id="{1D40EBD4-1BAA-4311-9E6F-36ADE3FE19F5}"/>
              </a:ext>
              <a:ext uri="{C183D7F6-B498-43B3-948B-1728B52AA6E4}">
                <adec:decorative xmlns:adec="http://schemas.microsoft.com/office/drawing/2017/decorative" val="1"/>
              </a:ext>
            </a:extLst>
          </p:cNvPr>
          <p:cNvSpPr txBox="1">
            <a:spLocks/>
          </p:cNvSpPr>
          <p:nvPr/>
        </p:nvSpPr>
        <p:spPr>
          <a:xfrm>
            <a:off x="15250862" y="6510924"/>
            <a:ext cx="16080265" cy="1033435"/>
          </a:xfrm>
          <a:prstGeom prst="round1Rect">
            <a:avLst>
              <a:gd name="adj" fmla="val 0"/>
            </a:avLst>
          </a:prstGeom>
          <a:solidFill>
            <a:srgbClr val="034AA6"/>
          </a:solidFill>
          <a:ln>
            <a:solidFill>
              <a:srgbClr val="034AA6"/>
            </a:solidFill>
          </a:ln>
        </p:spPr>
        <p:txBody>
          <a:bodyPr vert="horz" lIns="360000" tIns="86187" rIns="172373" bIns="86187" rtlCol="0" anchor="ctr">
            <a:noAutofit/>
          </a:bodyPr>
          <a:lstStyle>
            <a:defPPr>
              <a:defRPr lang="en-US"/>
            </a:defPPr>
            <a:lvl1pPr indent="0" defTabSz="3800670">
              <a:lnSpc>
                <a:spcPct val="100000"/>
              </a:lnSpc>
              <a:spcBef>
                <a:spcPts val="0"/>
              </a:spcBef>
              <a:buClr>
                <a:srgbClr val="AD8F67"/>
              </a:buClr>
              <a:buFont typeface="Arial" panose="020B0604020202020204" pitchFamily="34" charset="0"/>
              <a:buNone/>
              <a:defRPr sz="7200" cap="none" baseline="0">
                <a:solidFill>
                  <a:srgbClr val="FFFFFF"/>
                </a:solidFill>
                <a:cs typeface="Times New Roman" panose="02020603050405020304" pitchFamily="18" charset="0"/>
              </a:defRPr>
            </a:lvl1pPr>
            <a:lvl2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2pPr>
            <a:lvl3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3pPr>
            <a:lvl4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4pPr>
            <a:lvl5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5pPr>
            <a:lvl6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6pPr>
            <a:lvl7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7pPr>
            <a:lvl8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8pPr>
            <a:lvl9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9pPr>
          </a:lstStyle>
          <a:p>
            <a:r>
              <a:rPr lang="en-US"/>
              <a:t>Results</a:t>
            </a:r>
          </a:p>
        </p:txBody>
      </p:sp>
      <p:graphicFrame>
        <p:nvGraphicFramePr>
          <p:cNvPr id="24" name="Chart 23">
            <a:extLst>
              <a:ext uri="{FF2B5EF4-FFF2-40B4-BE49-F238E27FC236}">
                <a16:creationId xmlns:a16="http://schemas.microsoft.com/office/drawing/2014/main" id="{57C50E76-5D76-4816-B5B6-ECD2A4147DA4}"/>
              </a:ext>
              <a:ext uri="{C183D7F6-B498-43B3-948B-1728B52AA6E4}">
                <adec:decorative xmlns:adec="http://schemas.microsoft.com/office/drawing/2017/decorative" val="1"/>
              </a:ext>
            </a:extLst>
          </p:cNvPr>
          <p:cNvGraphicFramePr/>
          <p:nvPr/>
        </p:nvGraphicFramePr>
        <p:xfrm>
          <a:off x="23762782" y="24689052"/>
          <a:ext cx="6163346" cy="4108897"/>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15">
            <a:extLst>
              <a:ext uri="{FF2B5EF4-FFF2-40B4-BE49-F238E27FC236}">
                <a16:creationId xmlns:a16="http://schemas.microsoft.com/office/drawing/2014/main" id="{8DFF17C3-0269-96E1-7906-357DDA92909D}"/>
              </a:ext>
              <a:ext uri="{C183D7F6-B498-43B3-948B-1728B52AA6E4}">
                <adec:decorative xmlns:adec="http://schemas.microsoft.com/office/drawing/2017/decorative" val="1"/>
              </a:ext>
            </a:extLst>
          </p:cNvPr>
          <p:cNvSpPr txBox="1">
            <a:spLocks/>
          </p:cNvSpPr>
          <p:nvPr/>
        </p:nvSpPr>
        <p:spPr>
          <a:xfrm>
            <a:off x="1457693" y="24927615"/>
            <a:ext cx="12908363" cy="1014946"/>
          </a:xfrm>
          <a:prstGeom prst="round1Rect">
            <a:avLst>
              <a:gd name="adj" fmla="val 0"/>
            </a:avLst>
          </a:prstGeom>
          <a:solidFill>
            <a:srgbClr val="034AA6"/>
          </a:solidFill>
          <a:ln>
            <a:noFill/>
          </a:ln>
        </p:spPr>
        <p:txBody>
          <a:bodyPr vert="horz" lIns="360000" tIns="86187" rIns="172373" bIns="86187" rtlCol="0" anchor="ctr">
            <a:noAutofit/>
          </a:bodyPr>
          <a:lstStyle>
            <a:defPPr>
              <a:defRPr lang="en-US"/>
            </a:defPPr>
            <a:lvl1pPr indent="0" defTabSz="3800670">
              <a:lnSpc>
                <a:spcPct val="100000"/>
              </a:lnSpc>
              <a:spcBef>
                <a:spcPts val="0"/>
              </a:spcBef>
              <a:buClr>
                <a:srgbClr val="AD8F67"/>
              </a:buClr>
              <a:buFont typeface="Arial" panose="020B0604020202020204" pitchFamily="34" charset="0"/>
              <a:buNone/>
              <a:defRPr sz="7200" cap="none" baseline="0">
                <a:solidFill>
                  <a:srgbClr val="FFFFFF"/>
                </a:solidFill>
                <a:cs typeface="Times New Roman" panose="02020603050405020304" pitchFamily="18" charset="0"/>
              </a:defRPr>
            </a:lvl1pPr>
            <a:lvl2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2pPr>
            <a:lvl3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3pPr>
            <a:lvl4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4pPr>
            <a:lvl5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5pPr>
            <a:lvl6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6pPr>
            <a:lvl7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7pPr>
            <a:lvl8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8pPr>
            <a:lvl9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9pPr>
          </a:lstStyle>
          <a:p>
            <a:r>
              <a:rPr lang="en-US" dirty="0"/>
              <a:t>Methods</a:t>
            </a:r>
          </a:p>
        </p:txBody>
      </p:sp>
      <p:sp>
        <p:nvSpPr>
          <p:cNvPr id="7" name="Text Placeholder 15">
            <a:extLst>
              <a:ext uri="{FF2B5EF4-FFF2-40B4-BE49-F238E27FC236}">
                <a16:creationId xmlns:a16="http://schemas.microsoft.com/office/drawing/2014/main" id="{20698CEE-A292-A575-C84C-A908CF4712BE}"/>
              </a:ext>
              <a:ext uri="{C183D7F6-B498-43B3-948B-1728B52AA6E4}">
                <adec:decorative xmlns:adec="http://schemas.microsoft.com/office/drawing/2017/decorative" val="1"/>
              </a:ext>
            </a:extLst>
          </p:cNvPr>
          <p:cNvSpPr txBox="1">
            <a:spLocks/>
          </p:cNvSpPr>
          <p:nvPr/>
        </p:nvSpPr>
        <p:spPr>
          <a:xfrm>
            <a:off x="31988176" y="6510291"/>
            <a:ext cx="13429827" cy="901811"/>
          </a:xfrm>
          <a:prstGeom prst="round1Rect">
            <a:avLst>
              <a:gd name="adj" fmla="val 0"/>
            </a:avLst>
          </a:prstGeom>
          <a:solidFill>
            <a:srgbClr val="034AA6"/>
          </a:solidFill>
          <a:ln>
            <a:solidFill>
              <a:srgbClr val="034AA6"/>
            </a:solidFill>
          </a:ln>
        </p:spPr>
        <p:txBody>
          <a:bodyPr vert="horz" lIns="360000" tIns="86187" rIns="172373" bIns="86187" rtlCol="0" anchor="ctr">
            <a:noAutofit/>
          </a:bodyPr>
          <a:lstStyle>
            <a:defPPr>
              <a:defRPr lang="en-US"/>
            </a:defPPr>
            <a:lvl1pPr indent="0" defTabSz="3800670">
              <a:lnSpc>
                <a:spcPct val="100000"/>
              </a:lnSpc>
              <a:spcBef>
                <a:spcPts val="0"/>
              </a:spcBef>
              <a:buClr>
                <a:srgbClr val="AD8F67"/>
              </a:buClr>
              <a:buFont typeface="Arial" panose="020B0604020202020204" pitchFamily="34" charset="0"/>
              <a:buNone/>
              <a:defRPr sz="7200" cap="none" baseline="0">
                <a:solidFill>
                  <a:srgbClr val="FFFFFF"/>
                </a:solidFill>
                <a:cs typeface="Times New Roman" panose="02020603050405020304" pitchFamily="18" charset="0"/>
              </a:defRPr>
            </a:lvl1pPr>
            <a:lvl2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2pPr>
            <a:lvl3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3pPr>
            <a:lvl4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4pPr>
            <a:lvl5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5pPr>
            <a:lvl6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6pPr>
            <a:lvl7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7pPr>
            <a:lvl8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8pPr>
            <a:lvl9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9pPr>
          </a:lstStyle>
          <a:p>
            <a:r>
              <a:rPr lang="en-US"/>
              <a:t>Discussion</a:t>
            </a:r>
          </a:p>
        </p:txBody>
      </p:sp>
      <p:sp>
        <p:nvSpPr>
          <p:cNvPr id="9" name="Text Placeholder 15">
            <a:extLst>
              <a:ext uri="{FF2B5EF4-FFF2-40B4-BE49-F238E27FC236}">
                <a16:creationId xmlns:a16="http://schemas.microsoft.com/office/drawing/2014/main" id="{3C1145A3-0EBC-89FA-819F-179115CB860D}"/>
              </a:ext>
              <a:ext uri="{C183D7F6-B498-43B3-948B-1728B52AA6E4}">
                <adec:decorative xmlns:adec="http://schemas.microsoft.com/office/drawing/2017/decorative" val="1"/>
              </a:ext>
            </a:extLst>
          </p:cNvPr>
          <p:cNvSpPr txBox="1">
            <a:spLocks/>
          </p:cNvSpPr>
          <p:nvPr/>
        </p:nvSpPr>
        <p:spPr>
          <a:xfrm>
            <a:off x="31937322" y="20743722"/>
            <a:ext cx="13480682" cy="1036438"/>
          </a:xfrm>
          <a:prstGeom prst="round1Rect">
            <a:avLst>
              <a:gd name="adj" fmla="val 0"/>
            </a:avLst>
          </a:prstGeom>
          <a:solidFill>
            <a:srgbClr val="034AA6"/>
          </a:solidFill>
          <a:ln>
            <a:noFill/>
          </a:ln>
        </p:spPr>
        <p:txBody>
          <a:bodyPr vert="horz" lIns="360000" tIns="86187" rIns="172373" bIns="86187" rtlCol="0" anchor="ctr">
            <a:noAutofit/>
          </a:bodyPr>
          <a:lstStyle>
            <a:defPPr>
              <a:defRPr lang="en-US"/>
            </a:defPPr>
            <a:lvl1pPr indent="0" defTabSz="3800670">
              <a:lnSpc>
                <a:spcPct val="100000"/>
              </a:lnSpc>
              <a:spcBef>
                <a:spcPts val="0"/>
              </a:spcBef>
              <a:buClr>
                <a:srgbClr val="AD8F67"/>
              </a:buClr>
              <a:buFont typeface="Arial" panose="020B0604020202020204" pitchFamily="34" charset="0"/>
              <a:buNone/>
              <a:defRPr sz="7200" cap="none" baseline="0">
                <a:solidFill>
                  <a:srgbClr val="FFFFFF"/>
                </a:solidFill>
                <a:cs typeface="Times New Roman" panose="02020603050405020304" pitchFamily="18" charset="0"/>
              </a:defRPr>
            </a:lvl1pPr>
            <a:lvl2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2pPr>
            <a:lvl3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3pPr>
            <a:lvl4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4pPr>
            <a:lvl5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5pPr>
            <a:lvl6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6pPr>
            <a:lvl7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7pPr>
            <a:lvl8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8pPr>
            <a:lvl9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9pPr>
          </a:lstStyle>
          <a:p>
            <a:r>
              <a:rPr lang="en-US" dirty="0"/>
              <a:t>Conclusions</a:t>
            </a:r>
          </a:p>
        </p:txBody>
      </p:sp>
      <p:sp>
        <p:nvSpPr>
          <p:cNvPr id="16" name="Text Placeholder 15">
            <a:extLst>
              <a:ext uri="{FF2B5EF4-FFF2-40B4-BE49-F238E27FC236}">
                <a16:creationId xmlns:a16="http://schemas.microsoft.com/office/drawing/2014/main" id="{A7ECC61E-5242-3DE1-9356-9E11CE74A94F}"/>
              </a:ext>
              <a:ext uri="{C183D7F6-B498-43B3-948B-1728B52AA6E4}">
                <adec:decorative xmlns:adec="http://schemas.microsoft.com/office/drawing/2017/decorative" val="1"/>
              </a:ext>
            </a:extLst>
          </p:cNvPr>
          <p:cNvSpPr txBox="1">
            <a:spLocks/>
          </p:cNvSpPr>
          <p:nvPr/>
        </p:nvSpPr>
        <p:spPr>
          <a:xfrm>
            <a:off x="31932506" y="25755895"/>
            <a:ext cx="13485498" cy="1223894"/>
          </a:xfrm>
          <a:prstGeom prst="round1Rect">
            <a:avLst>
              <a:gd name="adj" fmla="val 0"/>
            </a:avLst>
          </a:prstGeom>
          <a:solidFill>
            <a:srgbClr val="034AA6"/>
          </a:solidFill>
          <a:ln>
            <a:noFill/>
          </a:ln>
        </p:spPr>
        <p:txBody>
          <a:bodyPr vert="horz" lIns="360000" tIns="86187" rIns="172373" bIns="86187" rtlCol="0" anchor="ctr">
            <a:noAutofit/>
          </a:bodyPr>
          <a:lstStyle>
            <a:defPPr>
              <a:defRPr lang="en-US"/>
            </a:defPPr>
            <a:lvl1pPr indent="0" defTabSz="3800670">
              <a:lnSpc>
                <a:spcPct val="100000"/>
              </a:lnSpc>
              <a:spcBef>
                <a:spcPts val="0"/>
              </a:spcBef>
              <a:buClr>
                <a:srgbClr val="AD8F67"/>
              </a:buClr>
              <a:buFont typeface="Arial" panose="020B0604020202020204" pitchFamily="34" charset="0"/>
              <a:buNone/>
              <a:defRPr sz="7200" cap="none" baseline="0">
                <a:solidFill>
                  <a:srgbClr val="FFFFFF"/>
                </a:solidFill>
                <a:cs typeface="Times New Roman" panose="02020603050405020304" pitchFamily="18" charset="0"/>
              </a:defRPr>
            </a:lvl1pPr>
            <a:lvl2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2pPr>
            <a:lvl3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3pPr>
            <a:lvl4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4pPr>
            <a:lvl5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5pPr>
            <a:lvl6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6pPr>
            <a:lvl7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7pPr>
            <a:lvl8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8pPr>
            <a:lvl9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9pPr>
          </a:lstStyle>
          <a:p>
            <a:r>
              <a:rPr lang="en-US"/>
              <a:t>References</a:t>
            </a:r>
          </a:p>
        </p:txBody>
      </p:sp>
      <p:sp>
        <p:nvSpPr>
          <p:cNvPr id="20" name="TextBox 19">
            <a:extLst>
              <a:ext uri="{FF2B5EF4-FFF2-40B4-BE49-F238E27FC236}">
                <a16:creationId xmlns:a16="http://schemas.microsoft.com/office/drawing/2014/main" id="{B09F4066-4078-DA70-E86E-B89888F7D378}"/>
              </a:ext>
            </a:extLst>
          </p:cNvPr>
          <p:cNvSpPr txBox="1"/>
          <p:nvPr/>
        </p:nvSpPr>
        <p:spPr>
          <a:xfrm>
            <a:off x="2441480" y="17742268"/>
            <a:ext cx="11470462" cy="1077218"/>
          </a:xfrm>
          <a:prstGeom prst="rect">
            <a:avLst/>
          </a:prstGeom>
          <a:noFill/>
        </p:spPr>
        <p:txBody>
          <a:bodyPr wrap="square" lIns="91440" tIns="45720" rIns="91440" bIns="45720" rtlCol="0" anchor="t">
            <a:spAutoFit/>
          </a:bodyPr>
          <a:lstStyle/>
          <a:p>
            <a:pPr algn="ctr"/>
            <a:r>
              <a:rPr lang="en-GB" sz="3200" b="1" dirty="0"/>
              <a:t>Fig 1: </a:t>
            </a:r>
            <a:r>
              <a:rPr lang="en-GB" sz="3200" i="1" dirty="0"/>
              <a:t>Domains where universities can support international student transitions</a:t>
            </a:r>
            <a:endParaRPr lang="en-US" dirty="0"/>
          </a:p>
        </p:txBody>
      </p:sp>
      <p:sp>
        <p:nvSpPr>
          <p:cNvPr id="10" name="Rectangle 9">
            <a:extLst>
              <a:ext uri="{FF2B5EF4-FFF2-40B4-BE49-F238E27FC236}">
                <a16:creationId xmlns:a16="http://schemas.microsoft.com/office/drawing/2014/main" id="{C356F123-4C57-C327-D31D-A13715A25A54}"/>
              </a:ext>
              <a:ext uri="{C183D7F6-B498-43B3-948B-1728B52AA6E4}">
                <adec:decorative xmlns:adec="http://schemas.microsoft.com/office/drawing/2017/decorative" val="1"/>
              </a:ext>
            </a:extLst>
          </p:cNvPr>
          <p:cNvSpPr/>
          <p:nvPr/>
        </p:nvSpPr>
        <p:spPr>
          <a:xfrm>
            <a:off x="1426687" y="7528225"/>
            <a:ext cx="13127596" cy="10085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t"/>
          <a:lstStyle/>
          <a:p>
            <a:pPr algn="just"/>
            <a:r>
              <a:rPr lang="en-GB" sz="3800" dirty="0">
                <a:solidFill>
                  <a:srgbClr val="000000"/>
                </a:solidFill>
              </a:rPr>
              <a:t>This research aimed to learn more about student experience of participating in a buddy scheme established to provide support for international nursing students on a one-year programme. The buddy scheme matched new international students with home students at the same level of study. It was informed by research which has identified four areas where universities can help international students successfully transition (Bell, 2016; Newman &amp; Gulliver, 2023) – see Fig. 1 below - and focused on two of these domains (sociocultural and academic) in particular. The buddy scheme aimed to assist international students’ academic transitions by signposting them to support; and their socio-cultural transitions by combatting loneliness and isolation. The research was conducted against a background of growing numbers of international students entering UKHE (HEPI et al., 2023), and with an awareness that universities must ensure that these students have an equitable experience that will allow them to thrive (Jisc, 2023). </a:t>
            </a:r>
            <a:endParaRPr lang="en-US" sz="3800" dirty="0">
              <a:solidFill>
                <a:srgbClr val="000000"/>
              </a:solidFill>
            </a:endParaRPr>
          </a:p>
        </p:txBody>
      </p:sp>
      <p:sp>
        <p:nvSpPr>
          <p:cNvPr id="13" name="TextBox 12">
            <a:extLst>
              <a:ext uri="{FF2B5EF4-FFF2-40B4-BE49-F238E27FC236}">
                <a16:creationId xmlns:a16="http://schemas.microsoft.com/office/drawing/2014/main" id="{13E43CD2-A0F1-1E5A-A9DE-2738AFDF231F}"/>
              </a:ext>
            </a:extLst>
          </p:cNvPr>
          <p:cNvSpPr txBox="1"/>
          <p:nvPr/>
        </p:nvSpPr>
        <p:spPr>
          <a:xfrm>
            <a:off x="15244531" y="7741046"/>
            <a:ext cx="16086598" cy="5940088"/>
          </a:xfrm>
          <a:prstGeom prst="rect">
            <a:avLst/>
          </a:prstGeom>
          <a:noFill/>
        </p:spPr>
        <p:txBody>
          <a:bodyPr wrap="square" lIns="91440" tIns="45720" rIns="91440" bIns="45720" anchor="t">
            <a:spAutoFit/>
          </a:bodyPr>
          <a:lstStyle/>
          <a:p>
            <a:pPr algn="just"/>
            <a:r>
              <a:rPr lang="en-GB" sz="3800" b="1" dirty="0">
                <a:solidFill>
                  <a:srgbClr val="000000"/>
                </a:solidFill>
              </a:rPr>
              <a:t>1. Positive impact on international student socio-cultural transition</a:t>
            </a:r>
            <a:endParaRPr lang="en-US" sz="3800" dirty="0">
              <a:cs typeface="Calibri" panose="020F0502020204030204"/>
            </a:endParaRPr>
          </a:p>
          <a:p>
            <a:pPr algn="just" rtl="0" fontAlgn="base"/>
            <a:r>
              <a:rPr lang="en-GB" sz="3800" b="0" i="0" dirty="0">
                <a:solidFill>
                  <a:srgbClr val="444444"/>
                </a:solidFill>
                <a:effectLst/>
                <a:latin typeface="Calibri" panose="020F0502020204030204" pitchFamily="34" charset="0"/>
              </a:rPr>
              <a:t>International students particularly valued the practical help offered by the scheme on a range of issues from finding accommodation to part time work: </a:t>
            </a:r>
            <a:r>
              <a:rPr lang="en-GB" sz="3800" i="1" dirty="0">
                <a:solidFill>
                  <a:srgbClr val="0070C0"/>
                </a:solidFill>
                <a:latin typeface="Calibri" panose="020F0502020204030204" pitchFamily="34" charset="0"/>
              </a:rPr>
              <a:t>“Sharing information and resolving queries and getting clarification.” “Making out time to enquire about the challenges, prompt feedback on any questions”</a:t>
            </a:r>
            <a:r>
              <a:rPr lang="en-US" sz="3800" dirty="0">
                <a:solidFill>
                  <a:srgbClr val="444444"/>
                </a:solidFill>
                <a:latin typeface="Calibri" panose="020F0502020204030204" pitchFamily="34" charset="0"/>
              </a:rPr>
              <a:t>  </a:t>
            </a:r>
            <a:r>
              <a:rPr lang="en-GB" sz="3800" dirty="0">
                <a:solidFill>
                  <a:srgbClr val="444444"/>
                </a:solidFill>
                <a:latin typeface="Calibri" panose="020F0502020204030204" pitchFamily="34" charset="0"/>
              </a:rPr>
              <a:t>This is likely because the buddy scheme was most active at the start of each semester when the international students were newly arrived and facing multiple logistical transitional challenges; they used the buddy scheme to orient themselves. All of them felt that the scheme was useful or very useful in getting used to life in the UK and at Salford.</a:t>
            </a:r>
            <a:endParaRPr lang="en-US" sz="3800" dirty="0">
              <a:solidFill>
                <a:srgbClr val="444444"/>
              </a:solidFill>
              <a:latin typeface="Calibri" panose="020F0502020204030204" pitchFamily="34" charset="0"/>
            </a:endParaRPr>
          </a:p>
        </p:txBody>
      </p:sp>
      <p:sp>
        <p:nvSpPr>
          <p:cNvPr id="14" name="TextBox 13">
            <a:extLst>
              <a:ext uri="{FF2B5EF4-FFF2-40B4-BE49-F238E27FC236}">
                <a16:creationId xmlns:a16="http://schemas.microsoft.com/office/drawing/2014/main" id="{3A444F54-F0F5-F20F-9D4B-597FB8147C5F}"/>
              </a:ext>
            </a:extLst>
          </p:cNvPr>
          <p:cNvSpPr txBox="1"/>
          <p:nvPr/>
        </p:nvSpPr>
        <p:spPr>
          <a:xfrm>
            <a:off x="15043014" y="19389340"/>
            <a:ext cx="16288115" cy="7109639"/>
          </a:xfrm>
          <a:prstGeom prst="rect">
            <a:avLst/>
          </a:prstGeom>
          <a:noFill/>
        </p:spPr>
        <p:txBody>
          <a:bodyPr wrap="square" lIns="91440" tIns="45720" rIns="91440" bIns="45720" anchor="t">
            <a:spAutoFit/>
          </a:bodyPr>
          <a:lstStyle/>
          <a:p>
            <a:pPr algn="just"/>
            <a:r>
              <a:rPr lang="en-GB" sz="3800" b="1" dirty="0">
                <a:solidFill>
                  <a:srgbClr val="000000"/>
                </a:solidFill>
              </a:rPr>
              <a:t>2. Value of intercultural exchange for home students</a:t>
            </a:r>
          </a:p>
          <a:p>
            <a:pPr algn="just"/>
            <a:r>
              <a:rPr lang="en-GB" sz="3800" dirty="0">
                <a:solidFill>
                  <a:srgbClr val="444444"/>
                </a:solidFill>
                <a:latin typeface="Calibri"/>
                <a:cs typeface="Calibri"/>
              </a:rPr>
              <a:t>Home students identified a lack of opportunities to develop friendships with international students (in line with the literature, see for example Bethel et al., 2020) and therefore valued the scheme highly in terms of their sociocultural experience, particularly around breaking down cultural barriers. They described a lack of opportunity for intercultural exchange in their daily lives. The buddy scheme gave them an opportunity to encounter and build relationships with people they would not have met otherwise before. For this reason, the buddy scheme enriched their experience: </a:t>
            </a:r>
            <a:r>
              <a:rPr lang="en-GB" sz="3800" i="1" dirty="0">
                <a:solidFill>
                  <a:srgbClr val="0070C0"/>
                </a:solidFill>
                <a:latin typeface="Calibri"/>
                <a:cs typeface="Calibri"/>
              </a:rPr>
              <a:t>“I've made a few friends from it as well that I've stayed in contact with afterwards.”</a:t>
            </a:r>
          </a:p>
          <a:p>
            <a:pPr algn="just"/>
            <a:br>
              <a:rPr lang="en-GB" sz="3800" i="1" dirty="0">
                <a:solidFill>
                  <a:srgbClr val="0070C0"/>
                </a:solidFill>
                <a:latin typeface="Calibri"/>
                <a:cs typeface="Calibri"/>
              </a:rPr>
            </a:br>
            <a:endParaRPr lang="en-GB" sz="3800" i="1" dirty="0">
              <a:solidFill>
                <a:srgbClr val="0070C0"/>
              </a:solidFill>
              <a:latin typeface="Calibri" panose="020F0502020204030204" pitchFamily="34" charset="0"/>
              <a:cs typeface="Calibri"/>
            </a:endParaRPr>
          </a:p>
        </p:txBody>
      </p:sp>
      <p:sp>
        <p:nvSpPr>
          <p:cNvPr id="15" name="TextBox 14">
            <a:extLst>
              <a:ext uri="{FF2B5EF4-FFF2-40B4-BE49-F238E27FC236}">
                <a16:creationId xmlns:a16="http://schemas.microsoft.com/office/drawing/2014/main" id="{6D15C6E7-104C-BB77-8F6C-CBD56EADC7C4}"/>
              </a:ext>
            </a:extLst>
          </p:cNvPr>
          <p:cNvSpPr txBox="1"/>
          <p:nvPr/>
        </p:nvSpPr>
        <p:spPr>
          <a:xfrm>
            <a:off x="31914083" y="7560058"/>
            <a:ext cx="13503924" cy="12957393"/>
          </a:xfrm>
          <a:prstGeom prst="rect">
            <a:avLst/>
          </a:prstGeom>
          <a:noFill/>
        </p:spPr>
        <p:txBody>
          <a:bodyPr wrap="square" lIns="91440" tIns="45720" rIns="91440" bIns="45720" anchor="t">
            <a:spAutoFit/>
          </a:bodyPr>
          <a:lstStyle/>
          <a:p>
            <a:pPr algn="just"/>
            <a:r>
              <a:rPr lang="en-GB" sz="3800" b="0" i="0" dirty="0">
                <a:solidFill>
                  <a:srgbClr val="000000"/>
                </a:solidFill>
                <a:effectLst/>
                <a:latin typeface="Calibri"/>
                <a:cs typeface="Calibri"/>
              </a:rPr>
              <a:t>Many UK universities run buddy schemes for international students but there has been little scholarly research into their effectiveness or experiences of participating beyond general student satisfaction levels. An exception is a Plymouth University study which found a correlation between students’ participation in a buddy scheme with improved social and academic performance (McMahon, Webb, &amp; </a:t>
            </a:r>
            <a:r>
              <a:rPr lang="en-GB" sz="3800" b="0" i="0" dirty="0" err="1">
                <a:solidFill>
                  <a:srgbClr val="000000"/>
                </a:solidFill>
                <a:effectLst/>
                <a:latin typeface="Calibri"/>
                <a:cs typeface="Calibri"/>
              </a:rPr>
              <a:t>Schaefe</a:t>
            </a:r>
            <a:r>
              <a:rPr lang="en-GB" sz="3800" b="0" i="0" dirty="0">
                <a:solidFill>
                  <a:srgbClr val="000000"/>
                </a:solidFill>
                <a:effectLst/>
                <a:latin typeface="Calibri"/>
                <a:cs typeface="Calibri"/>
              </a:rPr>
              <a:t>, 2020). While examining any correlation with academic performance was outside the scope of this study, it did find that students positively valued its socio-cultural impact. This is in line with the literature on peer support, of which buddy schemes are a form, which notes a positive influence on international students’ socio-cultural transition (</a:t>
            </a:r>
            <a:r>
              <a:rPr lang="en-GB" sz="3800" b="0" i="0" dirty="0" err="1">
                <a:solidFill>
                  <a:srgbClr val="000000"/>
                </a:solidFill>
                <a:effectLst/>
                <a:latin typeface="Calibri"/>
                <a:cs typeface="Calibri"/>
              </a:rPr>
              <a:t>Wonkhe</a:t>
            </a:r>
            <a:r>
              <a:rPr lang="en-GB" sz="3800" b="0" i="0" dirty="0">
                <a:solidFill>
                  <a:srgbClr val="000000"/>
                </a:solidFill>
                <a:effectLst/>
                <a:latin typeface="Calibri"/>
                <a:cs typeface="Calibri"/>
              </a:rPr>
              <a:t>, 2022; Shu et al., 2020; McPherson et al., 2017). As such this study provides further evidence to support any HEI which is considering a buddy scheme for this purpose. An unforeseen pedagogical impact uncovered by </a:t>
            </a:r>
            <a:r>
              <a:rPr lang="en-GB" sz="3800" dirty="0">
                <a:solidFill>
                  <a:srgbClr val="000000"/>
                </a:solidFill>
                <a:latin typeface="Calibri"/>
                <a:cs typeface="Calibri"/>
              </a:rPr>
              <a:t>this </a:t>
            </a:r>
            <a:r>
              <a:rPr lang="en-GB" sz="3800" b="0" i="0" dirty="0">
                <a:solidFill>
                  <a:srgbClr val="000000"/>
                </a:solidFill>
                <a:effectLst/>
                <a:latin typeface="Calibri"/>
                <a:cs typeface="Calibri"/>
              </a:rPr>
              <a:t>research is the real-world value of skills developed during the scheme by home students, which suggests that aspects of the scheme provided an authentic learning experience (Lombardi, 2007; Reeves et al., 2002) for these future nurses. This could be useful for nursing educators in particular considering how to develop such schemes for future cohorts and indicates an area for further research.</a:t>
            </a:r>
            <a:endParaRPr lang="en-GB" sz="3800" dirty="0">
              <a:solidFill>
                <a:srgbClr val="000000"/>
              </a:solidFill>
              <a:latin typeface="Calibri"/>
              <a:cs typeface="Calibri"/>
            </a:endParaRPr>
          </a:p>
        </p:txBody>
      </p:sp>
      <p:sp>
        <p:nvSpPr>
          <p:cNvPr id="23" name="TextBox 22">
            <a:extLst>
              <a:ext uri="{FF2B5EF4-FFF2-40B4-BE49-F238E27FC236}">
                <a16:creationId xmlns:a16="http://schemas.microsoft.com/office/drawing/2014/main" id="{6E48A6EC-2ADD-B1FE-A5ED-F7E20667CFAB}"/>
              </a:ext>
            </a:extLst>
          </p:cNvPr>
          <p:cNvSpPr txBox="1"/>
          <p:nvPr/>
        </p:nvSpPr>
        <p:spPr>
          <a:xfrm>
            <a:off x="18138643" y="13819767"/>
            <a:ext cx="10191080" cy="584775"/>
          </a:xfrm>
          <a:prstGeom prst="rect">
            <a:avLst/>
          </a:prstGeom>
          <a:noFill/>
        </p:spPr>
        <p:txBody>
          <a:bodyPr wrap="square" lIns="91440" tIns="45720" rIns="91440" bIns="45720" rtlCol="0" anchor="t">
            <a:spAutoFit/>
          </a:bodyPr>
          <a:lstStyle/>
          <a:p>
            <a:pPr algn="ctr"/>
            <a:r>
              <a:rPr lang="en-GB" sz="3200" b="1" dirty="0"/>
              <a:t>Fig 2: </a:t>
            </a:r>
            <a:r>
              <a:rPr lang="en-GB" sz="3200" i="1" dirty="0" err="1"/>
              <a:t>Wordcloud</a:t>
            </a:r>
            <a:r>
              <a:rPr lang="en-GB" sz="3200" i="1" dirty="0"/>
              <a:t>: what international students most valued</a:t>
            </a:r>
            <a:endParaRPr lang="en-US" dirty="0"/>
          </a:p>
        </p:txBody>
      </p:sp>
      <p:sp>
        <p:nvSpPr>
          <p:cNvPr id="28" name="TextBox 27">
            <a:extLst>
              <a:ext uri="{FF2B5EF4-FFF2-40B4-BE49-F238E27FC236}">
                <a16:creationId xmlns:a16="http://schemas.microsoft.com/office/drawing/2014/main" id="{BB44DA91-0377-B4E4-AAB4-B29FFF52CA28}"/>
              </a:ext>
            </a:extLst>
          </p:cNvPr>
          <p:cNvSpPr txBox="1"/>
          <p:nvPr/>
        </p:nvSpPr>
        <p:spPr>
          <a:xfrm>
            <a:off x="15796577" y="25346469"/>
            <a:ext cx="15674022" cy="1846659"/>
          </a:xfrm>
          <a:prstGeom prst="rect">
            <a:avLst/>
          </a:prstGeom>
          <a:noFill/>
        </p:spPr>
        <p:txBody>
          <a:bodyPr wrap="square">
            <a:spAutoFit/>
          </a:bodyPr>
          <a:lstStyle/>
          <a:p>
            <a:r>
              <a:rPr lang="en-GB" sz="3800" i="1" dirty="0">
                <a:solidFill>
                  <a:srgbClr val="0070C0"/>
                </a:solidFill>
                <a:latin typeface="Calibri" panose="020F0502020204030204" pitchFamily="34" charset="0"/>
              </a:rPr>
              <a:t>“It has given me a bit more confidence to speak to people who are from different backgrounds because to be completely honest, I don't have a lot of foreign friends.”</a:t>
            </a:r>
            <a:endParaRPr lang="en-GB" sz="3800" dirty="0"/>
          </a:p>
        </p:txBody>
      </p:sp>
      <p:sp>
        <p:nvSpPr>
          <p:cNvPr id="12" name="TextBox 11">
            <a:extLst>
              <a:ext uri="{FF2B5EF4-FFF2-40B4-BE49-F238E27FC236}">
                <a16:creationId xmlns:a16="http://schemas.microsoft.com/office/drawing/2014/main" id="{17A98FDD-1A32-76BD-F39F-E27410AFB676}"/>
              </a:ext>
            </a:extLst>
          </p:cNvPr>
          <p:cNvSpPr txBox="1"/>
          <p:nvPr/>
        </p:nvSpPr>
        <p:spPr>
          <a:xfrm>
            <a:off x="14981294" y="27333576"/>
            <a:ext cx="16489306" cy="4770537"/>
          </a:xfrm>
          <a:prstGeom prst="rect">
            <a:avLst/>
          </a:prstGeom>
          <a:noFill/>
        </p:spPr>
        <p:txBody>
          <a:bodyPr wrap="square" lIns="91440" tIns="45720" rIns="91440" bIns="45720" rtlCol="0" anchor="t">
            <a:spAutoFit/>
          </a:bodyPr>
          <a:lstStyle/>
          <a:p>
            <a:pPr algn="just"/>
            <a:r>
              <a:rPr lang="en-GB" sz="3800" b="1" dirty="0">
                <a:solidFill>
                  <a:srgbClr val="000000"/>
                </a:solidFill>
              </a:rPr>
              <a:t>3. An authentic learning experience</a:t>
            </a:r>
          </a:p>
          <a:p>
            <a:pPr fontAlgn="base"/>
            <a:r>
              <a:rPr lang="en-GB" sz="3800" dirty="0">
                <a:solidFill>
                  <a:srgbClr val="444444"/>
                </a:solidFill>
                <a:latin typeface="Calibri"/>
                <a:cs typeface="Calibri"/>
              </a:rPr>
              <a:t>Effective communication with a wide range of people from diverse backgrounds is a key proficiency that nurses are expected to demonstrate (Nursing and Midwifery Council [NMC], 2018). Home students identified that skills they developed would be useful in future professional practice: </a:t>
            </a:r>
            <a:r>
              <a:rPr lang="en-GB" sz="3800" i="1" dirty="0">
                <a:solidFill>
                  <a:srgbClr val="0070C0"/>
                </a:solidFill>
                <a:latin typeface="Calibri"/>
                <a:cs typeface="Calibri"/>
              </a:rPr>
              <a:t>“It’s been a positive impact on my professional life in terms of skills I've gained with communication, time management, planning […] and more understanding of different people's cultures“</a:t>
            </a:r>
            <a:endParaRPr lang="en-GB" sz="3800" dirty="0">
              <a:cs typeface="Calibri"/>
            </a:endParaRPr>
          </a:p>
          <a:p>
            <a:endParaRPr lang="en-GB" sz="3800" dirty="0"/>
          </a:p>
        </p:txBody>
      </p:sp>
      <p:sp>
        <p:nvSpPr>
          <p:cNvPr id="17" name="Rectangle 16">
            <a:extLst>
              <a:ext uri="{FF2B5EF4-FFF2-40B4-BE49-F238E27FC236}">
                <a16:creationId xmlns:a16="http://schemas.microsoft.com/office/drawing/2014/main" id="{2DFE20B7-A789-46A8-CB16-2C5B25ABA035}"/>
              </a:ext>
              <a:ext uri="{C183D7F6-B498-43B3-948B-1728B52AA6E4}">
                <adec:decorative xmlns:adec="http://schemas.microsoft.com/office/drawing/2017/decorative" val="1"/>
              </a:ext>
            </a:extLst>
          </p:cNvPr>
          <p:cNvSpPr/>
          <p:nvPr/>
        </p:nvSpPr>
        <p:spPr>
          <a:xfrm>
            <a:off x="31932506" y="21780160"/>
            <a:ext cx="13485499" cy="35179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t"/>
          <a:lstStyle/>
          <a:p>
            <a:pPr algn="just" defTabSz="3800670">
              <a:spcAft>
                <a:spcPts val="600"/>
              </a:spcAft>
              <a:buClr>
                <a:srgbClr val="AD8F67"/>
              </a:buClr>
              <a:defRPr/>
            </a:pPr>
            <a:r>
              <a:rPr lang="en-US" sz="3800" dirty="0">
                <a:solidFill>
                  <a:srgbClr val="292934"/>
                </a:solidFill>
                <a:latin typeface="Calibri" panose="020F0502020204030204"/>
                <a:cs typeface="Times New Roman" panose="02020603050405020304" pitchFamily="18" charset="0"/>
              </a:rPr>
              <a:t>The positive impact on socio-cultural transition was in line with existing research on the value of buddy schemes as a form of peer support. Furthermore home students valued the authentic learning experience that the buddy scheme provided. This adds to the overall positive evidence of buddy schemes as a means by which UK universities can support both international and home students.</a:t>
            </a:r>
          </a:p>
        </p:txBody>
      </p:sp>
      <p:pic>
        <p:nvPicPr>
          <p:cNvPr id="18" name="Picture 17" descr="A diagram showing four overlapping areas of transition for international students: socio cultural; digital; academic and linguistic.">
            <a:extLst>
              <a:ext uri="{FF2B5EF4-FFF2-40B4-BE49-F238E27FC236}">
                <a16:creationId xmlns:a16="http://schemas.microsoft.com/office/drawing/2014/main" id="{5A2BEA19-FE22-F992-F858-D6579BFD520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40804" y="18819486"/>
            <a:ext cx="7201593" cy="5918662"/>
          </a:xfrm>
          <a:prstGeom prst="rect">
            <a:avLst/>
          </a:prstGeom>
        </p:spPr>
      </p:pic>
      <p:pic>
        <p:nvPicPr>
          <p:cNvPr id="27" name="Picture 26" descr="A close-up of several words&#10;&#10;Description automatically generated">
            <a:extLst>
              <a:ext uri="{FF2B5EF4-FFF2-40B4-BE49-F238E27FC236}">
                <a16:creationId xmlns:a16="http://schemas.microsoft.com/office/drawing/2014/main" id="{22510FC9-A246-6335-0EDA-C17E44FBDE0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161469" y="14448828"/>
            <a:ext cx="7962900" cy="4800600"/>
          </a:xfrm>
          <a:prstGeom prst="rect">
            <a:avLst/>
          </a:prstGeom>
        </p:spPr>
      </p:pic>
      <p:sp>
        <p:nvSpPr>
          <p:cNvPr id="19" name="TextBox 18">
            <a:extLst>
              <a:ext uri="{FF2B5EF4-FFF2-40B4-BE49-F238E27FC236}">
                <a16:creationId xmlns:a16="http://schemas.microsoft.com/office/drawing/2014/main" id="{CACC9C9E-B5EF-FD8E-F2FC-4B8F333418E5}"/>
              </a:ext>
            </a:extLst>
          </p:cNvPr>
          <p:cNvSpPr txBox="1"/>
          <p:nvPr/>
        </p:nvSpPr>
        <p:spPr>
          <a:xfrm>
            <a:off x="1457694" y="25942561"/>
            <a:ext cx="13014552" cy="5355312"/>
          </a:xfrm>
          <a:prstGeom prst="rect">
            <a:avLst/>
          </a:prstGeom>
          <a:noFill/>
        </p:spPr>
        <p:txBody>
          <a:bodyPr wrap="square">
            <a:spAutoFit/>
          </a:bodyPr>
          <a:lstStyle/>
          <a:p>
            <a:pPr algn="just"/>
            <a:r>
              <a:rPr lang="en-GB" sz="3800" dirty="0">
                <a:solidFill>
                  <a:srgbClr val="000000"/>
                </a:solidFill>
              </a:rPr>
              <a:t>An online survey was sent to 59 participants, with n=7 responses, a response rate of 11.86%. It asked them to evaluate their access to social and academic support before and during the scheme through textual and numerical questions. A self-selecting subgroup of participants (n=3) subsequently took part in semi structured interviews to reveal their experiences and insights. These were audio recorded and transcribed before data was analysed, using inductive textual analysis, to draw out key themes.  </a:t>
            </a:r>
          </a:p>
        </p:txBody>
      </p:sp>
      <p:sp>
        <p:nvSpPr>
          <p:cNvPr id="25" name="TextBox 24">
            <a:extLst>
              <a:ext uri="{FF2B5EF4-FFF2-40B4-BE49-F238E27FC236}">
                <a16:creationId xmlns:a16="http://schemas.microsoft.com/office/drawing/2014/main" id="{D13F93E4-035E-BC1F-F374-25F5332A84DB}"/>
              </a:ext>
              <a:ext uri="{C183D7F6-B498-43B3-948B-1728B52AA6E4}">
                <adec:decorative xmlns:adec="http://schemas.microsoft.com/office/drawing/2017/decorative" val="1"/>
              </a:ext>
            </a:extLst>
          </p:cNvPr>
          <p:cNvSpPr txBox="1"/>
          <p:nvPr/>
        </p:nvSpPr>
        <p:spPr>
          <a:xfrm>
            <a:off x="31932507" y="27132189"/>
            <a:ext cx="13485498" cy="3046988"/>
          </a:xfrm>
          <a:prstGeom prst="rect">
            <a:avLst/>
          </a:prstGeom>
          <a:noFill/>
          <a:ln>
            <a:noFill/>
          </a:ln>
        </p:spPr>
        <p:txBody>
          <a:bodyPr wrap="square" lIns="91440" tIns="45720" rIns="91440" bIns="45720" anchor="t">
            <a:spAutoFit/>
          </a:bodyPr>
          <a:lstStyle/>
          <a:p>
            <a:r>
              <a:rPr lang="en-GB" sz="1200" b="0" i="0" dirty="0">
                <a:solidFill>
                  <a:srgbClr val="000000"/>
                </a:solidFill>
                <a:effectLst/>
              </a:rPr>
              <a:t>Bethel, A., Ward, C., &amp; </a:t>
            </a:r>
            <a:r>
              <a:rPr lang="en-GB" sz="1200" b="0" i="0" dirty="0" err="1">
                <a:solidFill>
                  <a:srgbClr val="000000"/>
                </a:solidFill>
                <a:effectLst/>
              </a:rPr>
              <a:t>Fetvadjiev</a:t>
            </a:r>
            <a:r>
              <a:rPr lang="en-GB" sz="1200" b="0" i="0" dirty="0">
                <a:solidFill>
                  <a:srgbClr val="000000"/>
                </a:solidFill>
                <a:effectLst/>
              </a:rPr>
              <a:t>, V. H. (2020). Cross-cultural transition and psychological adaptation of international students: the mediating role of host national connectedness. </a:t>
            </a:r>
            <a:r>
              <a:rPr lang="en-GB" sz="1200" b="0" i="1" dirty="0">
                <a:solidFill>
                  <a:srgbClr val="000000"/>
                </a:solidFill>
                <a:effectLst/>
              </a:rPr>
              <a:t>Frontiers in Education</a:t>
            </a:r>
            <a:r>
              <a:rPr lang="en-GB" sz="1200" b="0" i="0" dirty="0">
                <a:solidFill>
                  <a:srgbClr val="000000"/>
                </a:solidFill>
                <a:effectLst/>
              </a:rPr>
              <a:t>, 5. </a:t>
            </a:r>
            <a:r>
              <a:rPr lang="en-GB" sz="1200" b="0" i="0" u="sng" strike="noStrike" dirty="0">
                <a:solidFill>
                  <a:srgbClr val="0563C1"/>
                </a:solidFill>
                <a:effectLst/>
                <a:hlinkClick r:id="rId6"/>
              </a:rPr>
              <a:t>https://doi.org/10.3389/feduc.2020.539950</a:t>
            </a:r>
            <a:r>
              <a:rPr lang="en-GB" sz="1200" b="0" i="0" dirty="0">
                <a:solidFill>
                  <a:srgbClr val="000000"/>
                </a:solidFill>
                <a:effectLst/>
              </a:rPr>
              <a:t> ; </a:t>
            </a:r>
            <a:r>
              <a:rPr lang="en-US" sz="1200" b="0" i="0" u="none" strike="noStrike" dirty="0">
                <a:solidFill>
                  <a:srgbClr val="000000"/>
                </a:solidFill>
                <a:effectLst/>
                <a:latin typeface="Calibri"/>
                <a:cs typeface="Calibri"/>
              </a:rPr>
              <a:t>Bell, I. (2016). </a:t>
            </a:r>
            <a:r>
              <a:rPr lang="en-US" sz="1200" b="0" i="1" u="none" strike="noStrike" dirty="0">
                <a:solidFill>
                  <a:srgbClr val="000000"/>
                </a:solidFill>
                <a:effectLst/>
                <a:latin typeface="Calibri"/>
                <a:cs typeface="Calibri"/>
              </a:rPr>
              <a:t>International Students Transition into Scottish Higher Education: A Scoping Study</a:t>
            </a:r>
            <a:r>
              <a:rPr lang="en-US" sz="1200" b="0" i="0" u="none" strike="noStrike" dirty="0">
                <a:solidFill>
                  <a:srgbClr val="000000"/>
                </a:solidFill>
                <a:effectLst/>
                <a:latin typeface="Calibri"/>
                <a:cs typeface="Calibri"/>
              </a:rPr>
              <a:t>.  </a:t>
            </a:r>
            <a:r>
              <a:rPr lang="en-US" sz="1200" b="0" i="0" u="sng" strike="noStrike" dirty="0">
                <a:solidFill>
                  <a:srgbClr val="0563C1"/>
                </a:solidFill>
                <a:effectLst/>
                <a:latin typeface="Calibri"/>
                <a:cs typeface="Calibri"/>
                <a:hlinkClick r:id="rId7"/>
              </a:rPr>
              <a:t>https://www.enhancementthemes.ac.uk/docs/ethemes/student-transitions/international-students---transitions-into-scottish-higher-education-a-scoping-study.pdf?sfvrsn=58faf681_8</a:t>
            </a:r>
            <a:r>
              <a:rPr lang="en-US" sz="1200" b="0" i="0" u="none" strike="noStrike" dirty="0">
                <a:solidFill>
                  <a:srgbClr val="000000"/>
                </a:solidFill>
                <a:effectLst/>
                <a:latin typeface="Calibri"/>
                <a:cs typeface="Calibri"/>
              </a:rPr>
              <a:t>​;</a:t>
            </a:r>
            <a:r>
              <a:rPr lang="en-US" sz="1200" b="0" i="0" dirty="0">
                <a:solidFill>
                  <a:srgbClr val="000000"/>
                </a:solidFill>
                <a:effectLst/>
                <a:latin typeface="Calibri"/>
                <a:cs typeface="Calibri"/>
              </a:rPr>
              <a:t>​</a:t>
            </a:r>
            <a:r>
              <a:rPr lang="en-US" sz="1200" dirty="0">
                <a:solidFill>
                  <a:srgbClr val="000000"/>
                </a:solidFill>
                <a:latin typeface="Segoe UI"/>
                <a:cs typeface="Segoe UI"/>
              </a:rPr>
              <a:t> </a:t>
            </a:r>
            <a:r>
              <a:rPr lang="en-GB" sz="1200" b="0" i="0" u="none" strike="noStrike" dirty="0">
                <a:solidFill>
                  <a:srgbClr val="333333"/>
                </a:solidFill>
                <a:effectLst/>
                <a:latin typeface="Calibri"/>
                <a:cs typeface="Calibri"/>
              </a:rPr>
              <a:t>Davis, M. (2022). Examining and improving inclusive practice in institutional academic integrity policies, procedures, teaching and support. </a:t>
            </a:r>
            <a:r>
              <a:rPr lang="en-GB" sz="1200" b="0" i="1" u="none" strike="noStrike" dirty="0">
                <a:solidFill>
                  <a:srgbClr val="333333"/>
                </a:solidFill>
                <a:effectLst/>
                <a:latin typeface="Calibri"/>
                <a:cs typeface="Calibri"/>
              </a:rPr>
              <a:t>International Journal of Educational Integrity,</a:t>
            </a:r>
            <a:r>
              <a:rPr lang="en-GB" sz="1200" b="0" i="0" u="none" strike="noStrike" dirty="0">
                <a:solidFill>
                  <a:srgbClr val="333333"/>
                </a:solidFill>
                <a:effectLst/>
                <a:latin typeface="Calibri"/>
                <a:cs typeface="Calibri"/>
              </a:rPr>
              <a:t> </a:t>
            </a:r>
            <a:r>
              <a:rPr lang="en-GB" sz="1200" b="1" i="0" u="none" strike="noStrike" dirty="0">
                <a:solidFill>
                  <a:srgbClr val="333333"/>
                </a:solidFill>
                <a:effectLst/>
                <a:latin typeface="Calibri"/>
                <a:cs typeface="Calibri"/>
              </a:rPr>
              <a:t>18</a:t>
            </a:r>
            <a:r>
              <a:rPr lang="en-GB" sz="1200" b="0" i="0" u="none" strike="noStrike" dirty="0">
                <a:solidFill>
                  <a:srgbClr val="333333"/>
                </a:solidFill>
                <a:effectLst/>
                <a:latin typeface="Calibri"/>
                <a:cs typeface="Calibri"/>
              </a:rPr>
              <a:t>:14. </a:t>
            </a:r>
            <a:r>
              <a:rPr lang="en-GB" sz="1200" b="0" i="0" u="sng" strike="noStrike" dirty="0">
                <a:solidFill>
                  <a:srgbClr val="0563C1"/>
                </a:solidFill>
                <a:effectLst/>
                <a:latin typeface="Calibri"/>
                <a:cs typeface="Calibri"/>
                <a:hlinkClick r:id="rId8"/>
              </a:rPr>
              <a:t>https://doi.org/10.1007/s40979-022-00108-x</a:t>
            </a:r>
            <a:r>
              <a:rPr lang="en-GB" sz="1200" b="0" i="0" dirty="0">
                <a:solidFill>
                  <a:srgbClr val="333333"/>
                </a:solidFill>
                <a:effectLst/>
                <a:latin typeface="Calibri"/>
                <a:cs typeface="Calibri"/>
              </a:rPr>
              <a:t>​;</a:t>
            </a:r>
            <a:r>
              <a:rPr lang="en-GB" sz="1200" dirty="0">
                <a:solidFill>
                  <a:srgbClr val="333333"/>
                </a:solidFill>
                <a:latin typeface="Calibri"/>
                <a:cs typeface="Calibri"/>
              </a:rPr>
              <a:t> </a:t>
            </a:r>
            <a:r>
              <a:rPr lang="en-GB" sz="1200" dirty="0">
                <a:solidFill>
                  <a:srgbClr val="000000"/>
                </a:solidFill>
                <a:latin typeface="Segoe UI"/>
                <a:cs typeface="Segoe UI"/>
              </a:rPr>
              <a:t> </a:t>
            </a:r>
            <a:r>
              <a:rPr lang="en-GB" sz="1200" b="0" i="0" u="none" strike="noStrike" dirty="0">
                <a:solidFill>
                  <a:srgbClr val="333333"/>
                </a:solidFill>
                <a:effectLst/>
                <a:latin typeface="Calibri"/>
                <a:cs typeface="Calibri"/>
              </a:rPr>
              <a:t>HEPI, Universities UK, Kaplan International Pathways &amp; London Economics. (2023). </a:t>
            </a:r>
            <a:r>
              <a:rPr lang="en-GB" sz="1200" b="0" i="1" u="none" strike="noStrike" dirty="0">
                <a:solidFill>
                  <a:srgbClr val="000000"/>
                </a:solidFill>
                <a:effectLst/>
                <a:latin typeface="Calibri"/>
                <a:cs typeface="Calibri"/>
              </a:rPr>
              <a:t>The benefits and costs of international higher education students to the UK economy.</a:t>
            </a:r>
            <a:r>
              <a:rPr lang="en-GB" sz="1200" b="0" i="0" u="none" strike="noStrike" dirty="0">
                <a:solidFill>
                  <a:srgbClr val="000000"/>
                </a:solidFill>
                <a:effectLst/>
                <a:latin typeface="Calibri"/>
                <a:cs typeface="Calibri"/>
              </a:rPr>
              <a:t> </a:t>
            </a:r>
            <a:r>
              <a:rPr lang="en-GB" sz="1200" b="0" i="0" u="sng" strike="noStrike" dirty="0">
                <a:solidFill>
                  <a:srgbClr val="0563C1"/>
                </a:solidFill>
                <a:effectLst/>
                <a:latin typeface="Calibri"/>
                <a:cs typeface="Calibri"/>
                <a:hlinkClick r:id="rId9"/>
              </a:rPr>
              <a:t>https://www.hepi.ac.uk/wp-content/uploads/2023/05/Full-Report-Benefits-and-costs-of-international-students.pdf</a:t>
            </a:r>
            <a:r>
              <a:rPr lang="en-GB" sz="1200" b="0" i="0" u="sng" strike="noStrike" dirty="0">
                <a:solidFill>
                  <a:srgbClr val="0563C1"/>
                </a:solidFill>
                <a:effectLst/>
                <a:latin typeface="Calibri"/>
                <a:cs typeface="Calibri"/>
              </a:rPr>
              <a:t> ;</a:t>
            </a:r>
            <a:r>
              <a:rPr lang="en-US" sz="1200" b="0" i="0" dirty="0">
                <a:solidFill>
                  <a:srgbClr val="000000"/>
                </a:solidFill>
                <a:effectLst/>
                <a:latin typeface="Calibri"/>
                <a:cs typeface="Calibri"/>
              </a:rPr>
              <a:t>​</a:t>
            </a:r>
            <a:r>
              <a:rPr lang="en-GB" sz="1200" b="0" i="0" dirty="0">
                <a:effectLst/>
              </a:rPr>
              <a:t>McMahon, P., Webb, O., &amp; </a:t>
            </a:r>
            <a:r>
              <a:rPr lang="en-GB" sz="1200" b="0" i="0" dirty="0" err="1">
                <a:effectLst/>
              </a:rPr>
              <a:t>Schaefe</a:t>
            </a:r>
            <a:r>
              <a:rPr lang="en-GB" sz="1200" b="0" i="0" dirty="0">
                <a:effectLst/>
              </a:rPr>
              <a:t>, N. (2020). </a:t>
            </a:r>
            <a:r>
              <a:rPr lang="en-GB" sz="1200" b="0" i="1" dirty="0">
                <a:effectLst/>
              </a:rPr>
              <a:t>Examining the efficacy of a buddy programme for international students’ integration, language ability and academic performance</a:t>
            </a:r>
            <a:r>
              <a:rPr lang="en-GB" sz="1200" b="0" i="0" dirty="0">
                <a:effectLst/>
              </a:rPr>
              <a:t>. </a:t>
            </a:r>
            <a:r>
              <a:rPr lang="en-GB" sz="1200" b="0" i="0" u="sng" strike="noStrike" dirty="0">
                <a:effectLst/>
                <a:hlinkClick r:id="rId10"/>
              </a:rPr>
              <a:t>https://www.ukcisa.org.uk/Research--Policy/Resource-bank/resources/191/Examining-the-efficacy-of-a-buddy-programme-for-international-students-integration-language-ability-and-academic-performance-</a:t>
            </a:r>
            <a:r>
              <a:rPr lang="en-GB" sz="1200" b="0" i="0" dirty="0">
                <a:effectLst/>
              </a:rPr>
              <a:t> </a:t>
            </a:r>
            <a:r>
              <a:rPr lang="en-GB" sz="1200" dirty="0"/>
              <a:t>; </a:t>
            </a:r>
            <a:r>
              <a:rPr lang="en-US" sz="1200" b="0" i="0" u="none" strike="noStrike" dirty="0">
                <a:solidFill>
                  <a:srgbClr val="000000"/>
                </a:solidFill>
                <a:effectLst/>
                <a:latin typeface="Calibri"/>
                <a:cs typeface="Calibri"/>
              </a:rPr>
              <a:t>McPherson, C., Punch, S., &amp; Graham, E. (2017). Transitions from Undergraduate to Taught Postgraduate Study: Emotion, Integration and Belonging. </a:t>
            </a:r>
            <a:r>
              <a:rPr lang="en-US" sz="1200" b="0" i="1" u="none" strike="noStrike" dirty="0">
                <a:solidFill>
                  <a:srgbClr val="000000"/>
                </a:solidFill>
                <a:effectLst/>
                <a:latin typeface="Calibri"/>
                <a:cs typeface="Calibri"/>
              </a:rPr>
              <a:t>Journal of Perspectives in Applied Academic Practice, 5 (2)</a:t>
            </a:r>
            <a:r>
              <a:rPr lang="en-US" sz="1200" b="0" i="0" u="none" strike="noStrike" dirty="0">
                <a:solidFill>
                  <a:srgbClr val="000000"/>
                </a:solidFill>
                <a:effectLst/>
                <a:latin typeface="Calibri"/>
                <a:cs typeface="Calibri"/>
              </a:rPr>
              <a:t>, 42-50. </a:t>
            </a:r>
            <a:r>
              <a:rPr lang="en-US" sz="1200" b="0" i="0" u="sng" strike="noStrike" dirty="0">
                <a:solidFill>
                  <a:srgbClr val="0563C1"/>
                </a:solidFill>
                <a:effectLst/>
                <a:latin typeface="Calibri"/>
                <a:cs typeface="Calibri"/>
                <a:hlinkClick r:id="rId11"/>
              </a:rPr>
              <a:t>https://doi.org/10.14297/jpaap.v5i2.265</a:t>
            </a:r>
            <a:r>
              <a:rPr lang="en-US" sz="1200" b="0" i="0" u="none" strike="noStrike" dirty="0">
                <a:solidFill>
                  <a:srgbClr val="000000"/>
                </a:solidFill>
                <a:effectLst/>
                <a:latin typeface="Calibri"/>
                <a:cs typeface="Calibri"/>
              </a:rPr>
              <a:t>​</a:t>
            </a:r>
            <a:r>
              <a:rPr lang="en-US" sz="1200" b="0" i="0" dirty="0">
                <a:solidFill>
                  <a:srgbClr val="000000"/>
                </a:solidFill>
                <a:effectLst/>
                <a:latin typeface="Calibri"/>
                <a:cs typeface="Calibri"/>
              </a:rPr>
              <a:t>​; </a:t>
            </a:r>
            <a:r>
              <a:rPr lang="en-GB" sz="1200" b="0" i="0" dirty="0">
                <a:solidFill>
                  <a:srgbClr val="000000"/>
                </a:solidFill>
                <a:effectLst/>
              </a:rPr>
              <a:t>Lombardi, M. (2007). Authentic Learning for the 21st Century: An Overview. </a:t>
            </a:r>
            <a:r>
              <a:rPr lang="en-GB" sz="1200" b="0" i="0" u="sng" strike="noStrike" dirty="0">
                <a:solidFill>
                  <a:srgbClr val="0563C1"/>
                </a:solidFill>
                <a:effectLst/>
                <a:hlinkClick r:id="rId12"/>
              </a:rPr>
              <a:t>https://www.researchgate.net/publication/220040581_Authentic_Learning_for_the_21st_Century_An_Overview</a:t>
            </a:r>
            <a:r>
              <a:rPr lang="en-GB" sz="1200" u="sng" dirty="0">
                <a:solidFill>
                  <a:srgbClr val="0563C1"/>
                </a:solidFill>
              </a:rPr>
              <a:t> ; </a:t>
            </a:r>
            <a:r>
              <a:rPr lang="en-US" sz="1200" b="0" i="0" u="none" strike="noStrike" dirty="0">
                <a:solidFill>
                  <a:srgbClr val="000000"/>
                </a:solidFill>
                <a:effectLst/>
                <a:latin typeface="Calibri"/>
                <a:cs typeface="Calibri"/>
              </a:rPr>
              <a:t>Newman, T., &amp; Gulliver. M. (2023). </a:t>
            </a:r>
            <a:r>
              <a:rPr lang="en-US" sz="1200" b="0" i="1" u="none" strike="noStrike" dirty="0">
                <a:solidFill>
                  <a:srgbClr val="000000"/>
                </a:solidFill>
                <a:effectLst/>
                <a:latin typeface="Calibri"/>
                <a:cs typeface="Calibri"/>
              </a:rPr>
              <a:t>International students’ digital experience phase one: a review of policy, academic literature and views from UK higher education. </a:t>
            </a:r>
            <a:r>
              <a:rPr lang="en-US" sz="1200" b="0" i="0" u="none" strike="noStrike" dirty="0">
                <a:solidFill>
                  <a:srgbClr val="000000"/>
                </a:solidFill>
                <a:effectLst/>
                <a:latin typeface="Calibri"/>
                <a:cs typeface="Calibri"/>
              </a:rPr>
              <a:t>JISC. </a:t>
            </a:r>
            <a:r>
              <a:rPr lang="en-US" sz="1200" b="0" i="0" u="none" strike="noStrike" dirty="0">
                <a:solidFill>
                  <a:srgbClr val="000000"/>
                </a:solidFill>
                <a:effectLst/>
                <a:latin typeface="Calibri"/>
                <a:cs typeface="Calibri"/>
                <a:hlinkClick r:id="rId13"/>
              </a:rPr>
              <a:t>https://repository-jisc-ac-uk.salford.idm.oclc.org/9102/1/international-students-digital-experience-a-review-of-policy-academic-literature-and-views-from-uk-he.pdf</a:t>
            </a:r>
            <a:r>
              <a:rPr lang="en-US" sz="1200" b="0" i="0" u="none" strike="noStrike" dirty="0">
                <a:solidFill>
                  <a:srgbClr val="000000"/>
                </a:solidFill>
                <a:effectLst/>
                <a:latin typeface="Calibri"/>
                <a:cs typeface="Calibri"/>
              </a:rPr>
              <a:t> ;</a:t>
            </a:r>
            <a:r>
              <a:rPr lang="en-US" sz="1200" dirty="0">
                <a:solidFill>
                  <a:srgbClr val="000000"/>
                </a:solidFill>
                <a:latin typeface="Calibri"/>
                <a:cs typeface="Calibri"/>
              </a:rPr>
              <a:t> </a:t>
            </a:r>
            <a:r>
              <a:rPr lang="en-GB" sz="1200" b="0" i="0" dirty="0">
                <a:solidFill>
                  <a:srgbClr val="000000"/>
                </a:solidFill>
                <a:effectLst/>
              </a:rPr>
              <a:t>Nursing and Midwifery Council. (2018). </a:t>
            </a:r>
            <a:r>
              <a:rPr lang="en-GB" sz="1200" b="0" i="1" dirty="0">
                <a:solidFill>
                  <a:srgbClr val="000000"/>
                </a:solidFill>
                <a:effectLst/>
              </a:rPr>
              <a:t>Standards of Proficiency for Registered Nurses</a:t>
            </a:r>
            <a:r>
              <a:rPr lang="en-GB" sz="1200" b="0" i="0" dirty="0">
                <a:solidFill>
                  <a:srgbClr val="000000"/>
                </a:solidFill>
                <a:effectLst/>
              </a:rPr>
              <a:t>. </a:t>
            </a:r>
            <a:r>
              <a:rPr lang="en-GB" sz="1200" b="0" i="0" u="sng" strike="noStrike" dirty="0">
                <a:solidFill>
                  <a:srgbClr val="0563C1"/>
                </a:solidFill>
                <a:effectLst/>
                <a:hlinkClick r:id="rId14"/>
              </a:rPr>
              <a:t>https://www.nmc.org.uk/globalassets/sitedocuments/standards-of-proficiency/nurses/future-nurse-proficiencies.pdf</a:t>
            </a:r>
            <a:r>
              <a:rPr lang="en-GB" sz="1200" b="0" i="0" dirty="0">
                <a:solidFill>
                  <a:srgbClr val="000000"/>
                </a:solidFill>
                <a:effectLst/>
              </a:rPr>
              <a:t> ; Reeves, T. C., Herrington, J., &amp; Oliver, R. (2002). Authentic activities and online learning. Annual Conference Proceedings of Higher Education Research and Development Society of Australasia. </a:t>
            </a:r>
            <a:r>
              <a:rPr lang="en-GB" sz="1200" b="0" i="0" u="sng" strike="noStrike" dirty="0">
                <a:solidFill>
                  <a:srgbClr val="0563C1"/>
                </a:solidFill>
                <a:effectLst/>
                <a:hlinkClick r:id="rId15"/>
              </a:rPr>
              <a:t>http://www.ecu.edu.au/conferences/herdsa/main/papers/ref/pdf/Reeves.pdf</a:t>
            </a:r>
            <a:r>
              <a:rPr lang="en-GB" sz="1200" b="0" i="0" dirty="0">
                <a:solidFill>
                  <a:srgbClr val="000000"/>
                </a:solidFill>
                <a:effectLst/>
              </a:rPr>
              <a:t> ;</a:t>
            </a:r>
            <a:r>
              <a:rPr lang="en-GB" sz="1200" dirty="0">
                <a:solidFill>
                  <a:srgbClr val="000000"/>
                </a:solidFill>
              </a:rPr>
              <a:t> </a:t>
            </a:r>
            <a:r>
              <a:rPr lang="en-US" sz="1200" b="0" i="0" u="none" strike="noStrike" dirty="0">
                <a:solidFill>
                  <a:srgbClr val="000000"/>
                </a:solidFill>
                <a:effectLst/>
                <a:latin typeface="Calibri"/>
                <a:cs typeface="Calibri"/>
              </a:rPr>
              <a:t>Shu, F., Ahmed, S.F., Pickett, M., Ayman, R., McAbee, S. (2020). Social support perceptions, network characteristics, and international student adjustment. </a:t>
            </a:r>
            <a:r>
              <a:rPr lang="en-US" sz="1200" b="0" i="1" u="none" strike="noStrike" dirty="0">
                <a:solidFill>
                  <a:srgbClr val="000000"/>
                </a:solidFill>
                <a:effectLst/>
                <a:latin typeface="Calibri"/>
                <a:cs typeface="Calibri"/>
              </a:rPr>
              <a:t>International Journal of Intercultural Relations. </a:t>
            </a:r>
            <a:r>
              <a:rPr lang="en-US" sz="1200" b="0" i="0" u="none" strike="noStrike" dirty="0">
                <a:solidFill>
                  <a:srgbClr val="000000"/>
                </a:solidFill>
                <a:effectLst/>
                <a:latin typeface="Calibri"/>
                <a:cs typeface="Calibri"/>
              </a:rPr>
              <a:t>(74) 136-148. </a:t>
            </a:r>
            <a:r>
              <a:rPr lang="en-US" sz="1200" b="0" i="0" u="sng" strike="noStrike" dirty="0">
                <a:solidFill>
                  <a:srgbClr val="0563C1"/>
                </a:solidFill>
                <a:effectLst/>
                <a:latin typeface="Calibri"/>
                <a:cs typeface="Calibri"/>
                <a:hlinkClick r:id="rId16"/>
              </a:rPr>
              <a:t>https://doi.org/10.1016/j.ijintrel.2019.11.002</a:t>
            </a:r>
            <a:r>
              <a:rPr lang="en-US" sz="1200" b="0" i="0" u="none" strike="noStrike" dirty="0">
                <a:solidFill>
                  <a:srgbClr val="000000"/>
                </a:solidFill>
                <a:effectLst/>
                <a:latin typeface="Calibri"/>
                <a:cs typeface="Calibri"/>
              </a:rPr>
              <a:t>.​</a:t>
            </a:r>
            <a:r>
              <a:rPr lang="en-US" sz="1200" b="0" i="0" dirty="0">
                <a:solidFill>
                  <a:srgbClr val="000000"/>
                </a:solidFill>
                <a:effectLst/>
                <a:latin typeface="Calibri"/>
                <a:cs typeface="Calibri"/>
              </a:rPr>
              <a:t>​ ;</a:t>
            </a:r>
            <a:r>
              <a:rPr lang="en-US" sz="1200" dirty="0">
                <a:solidFill>
                  <a:srgbClr val="000000"/>
                </a:solidFill>
                <a:latin typeface="Segoe UI"/>
                <a:cs typeface="Segoe UI"/>
              </a:rPr>
              <a:t> </a:t>
            </a:r>
            <a:r>
              <a:rPr lang="en-US" sz="1200" b="0" i="0" u="none" strike="noStrike" dirty="0" err="1">
                <a:solidFill>
                  <a:srgbClr val="000000"/>
                </a:solidFill>
                <a:effectLst/>
                <a:latin typeface="Calibri"/>
                <a:cs typeface="Calibri"/>
              </a:rPr>
              <a:t>Wonkhe</a:t>
            </a:r>
            <a:r>
              <a:rPr lang="en-US" sz="1200" b="0" i="0" u="none" strike="noStrike" dirty="0">
                <a:solidFill>
                  <a:srgbClr val="000000"/>
                </a:solidFill>
                <a:effectLst/>
                <a:latin typeface="Calibri"/>
                <a:cs typeface="Calibri"/>
              </a:rPr>
              <a:t>. (2022). </a:t>
            </a:r>
            <a:r>
              <a:rPr lang="en-US" sz="1200" b="0" i="1" u="none" strike="noStrike" dirty="0">
                <a:solidFill>
                  <a:srgbClr val="000000"/>
                </a:solidFill>
                <a:effectLst/>
                <a:latin typeface="Calibri"/>
                <a:cs typeface="Calibri"/>
              </a:rPr>
              <a:t>Students’ perceptions of belonging and inclusion at university</a:t>
            </a:r>
            <a:r>
              <a:rPr lang="en-US" sz="1200" b="0" i="0" u="none" strike="noStrike" dirty="0">
                <a:solidFill>
                  <a:srgbClr val="000000"/>
                </a:solidFill>
                <a:effectLst/>
                <a:latin typeface="Calibri"/>
                <a:cs typeface="Calibri"/>
              </a:rPr>
              <a:t>. </a:t>
            </a:r>
            <a:r>
              <a:rPr lang="en-US" sz="1200" b="0" i="0" u="sng" strike="noStrike" dirty="0">
                <a:solidFill>
                  <a:srgbClr val="0563C1"/>
                </a:solidFill>
                <a:effectLst/>
                <a:latin typeface="Calibri"/>
                <a:cs typeface="Calibri"/>
                <a:hlinkClick r:id="rId17"/>
              </a:rPr>
              <a:t>https://wonkhe.com/wp-content/wonkhe-uploads/2022/02/Belonging-and-inclusion-survey-Wonkhe-Pearson-Feb-22.pdf</a:t>
            </a:r>
            <a:endParaRPr lang="en-US" sz="1200" b="0" i="0" dirty="0">
              <a:solidFill>
                <a:srgbClr val="000000"/>
              </a:solidFill>
              <a:effectLst/>
              <a:latin typeface="Calibri"/>
              <a:cs typeface="Calibri"/>
            </a:endParaRPr>
          </a:p>
        </p:txBody>
      </p:sp>
      <p:sp>
        <p:nvSpPr>
          <p:cNvPr id="2" name="Content Placeholder 2">
            <a:extLst>
              <a:ext uri="{FF2B5EF4-FFF2-40B4-BE49-F238E27FC236}">
                <a16:creationId xmlns:a16="http://schemas.microsoft.com/office/drawing/2014/main" id="{0A9B2EAA-C122-4381-02D0-4C5AC5E51CFC}"/>
              </a:ext>
            </a:extLst>
          </p:cNvPr>
          <p:cNvSpPr txBox="1">
            <a:spLocks/>
          </p:cNvSpPr>
          <p:nvPr/>
        </p:nvSpPr>
        <p:spPr>
          <a:xfrm>
            <a:off x="31988176" y="30407961"/>
            <a:ext cx="13353629" cy="1124651"/>
          </a:xfrm>
          <a:prstGeom prst="rect">
            <a:avLst/>
          </a:prstGeom>
        </p:spPr>
        <p:txBody>
          <a:bodyPr vert="horz" lIns="91440" tIns="45720" rIns="91440" bIns="45720" rtlCol="0" anchor="t">
            <a:normAutofit lnSpcReduction="10000"/>
          </a:bodyPr>
          <a:lstStyle>
            <a:lvl1pPr marL="0" indent="0" algn="ctr" defTabSz="4319900" rtl="0" eaLnBrk="1" latinLnBrk="0" hangingPunct="1">
              <a:lnSpc>
                <a:spcPct val="90000"/>
              </a:lnSpc>
              <a:spcBef>
                <a:spcPts val="4724"/>
              </a:spcBef>
              <a:buFont typeface="Arial" panose="020B0604020202020204" pitchFamily="34" charset="0"/>
              <a:buNone/>
              <a:defRPr sz="11338" kern="1200">
                <a:solidFill>
                  <a:schemeClr val="tx1"/>
                </a:solidFill>
                <a:latin typeface="+mn-lt"/>
                <a:ea typeface="+mn-ea"/>
                <a:cs typeface="+mn-cs"/>
              </a:defRPr>
            </a:lvl1pPr>
            <a:lvl2pPr marL="2159950" indent="0" algn="ctr" defTabSz="4319900" rtl="0" eaLnBrk="1" latinLnBrk="0" hangingPunct="1">
              <a:lnSpc>
                <a:spcPct val="90000"/>
              </a:lnSpc>
              <a:spcBef>
                <a:spcPts val="2362"/>
              </a:spcBef>
              <a:buFont typeface="Arial" panose="020B0604020202020204" pitchFamily="34" charset="0"/>
              <a:buNone/>
              <a:defRPr sz="9449" kern="1200">
                <a:solidFill>
                  <a:schemeClr val="tx1"/>
                </a:solidFill>
                <a:latin typeface="+mn-lt"/>
                <a:ea typeface="+mn-ea"/>
                <a:cs typeface="+mn-cs"/>
              </a:defRPr>
            </a:lvl2pPr>
            <a:lvl3pPr marL="4319900" indent="0" algn="ctr" defTabSz="4319900" rtl="0" eaLnBrk="1" latinLnBrk="0" hangingPunct="1">
              <a:lnSpc>
                <a:spcPct val="90000"/>
              </a:lnSpc>
              <a:spcBef>
                <a:spcPts val="2362"/>
              </a:spcBef>
              <a:buFont typeface="Arial" panose="020B0604020202020204" pitchFamily="34" charset="0"/>
              <a:buNone/>
              <a:defRPr sz="8504" kern="1200">
                <a:solidFill>
                  <a:schemeClr val="tx1"/>
                </a:solidFill>
                <a:latin typeface="+mn-lt"/>
                <a:ea typeface="+mn-ea"/>
                <a:cs typeface="+mn-cs"/>
              </a:defRPr>
            </a:lvl3pPr>
            <a:lvl4pPr marL="6479850" indent="0" algn="ctr" defTabSz="4319900" rtl="0" eaLnBrk="1" latinLnBrk="0" hangingPunct="1">
              <a:lnSpc>
                <a:spcPct val="90000"/>
              </a:lnSpc>
              <a:spcBef>
                <a:spcPts val="2362"/>
              </a:spcBef>
              <a:buFont typeface="Arial" panose="020B0604020202020204" pitchFamily="34" charset="0"/>
              <a:buNone/>
              <a:defRPr sz="7559" kern="1200">
                <a:solidFill>
                  <a:schemeClr val="tx1"/>
                </a:solidFill>
                <a:latin typeface="+mn-lt"/>
                <a:ea typeface="+mn-ea"/>
                <a:cs typeface="+mn-cs"/>
              </a:defRPr>
            </a:lvl4pPr>
            <a:lvl5pPr marL="8639800" indent="0" algn="ctr" defTabSz="4319900" rtl="0" eaLnBrk="1" latinLnBrk="0" hangingPunct="1">
              <a:lnSpc>
                <a:spcPct val="90000"/>
              </a:lnSpc>
              <a:spcBef>
                <a:spcPts val="2362"/>
              </a:spcBef>
              <a:buFont typeface="Arial" panose="020B0604020202020204" pitchFamily="34" charset="0"/>
              <a:buNone/>
              <a:defRPr sz="7559" kern="1200">
                <a:solidFill>
                  <a:schemeClr val="tx1"/>
                </a:solidFill>
                <a:latin typeface="+mn-lt"/>
                <a:ea typeface="+mn-ea"/>
                <a:cs typeface="+mn-cs"/>
              </a:defRPr>
            </a:lvl5pPr>
            <a:lvl6pPr marL="10799750" indent="0" algn="ctr" defTabSz="4319900" rtl="0" eaLnBrk="1" latinLnBrk="0" hangingPunct="1">
              <a:lnSpc>
                <a:spcPct val="90000"/>
              </a:lnSpc>
              <a:spcBef>
                <a:spcPts val="2362"/>
              </a:spcBef>
              <a:buFont typeface="Arial" panose="020B0604020202020204" pitchFamily="34" charset="0"/>
              <a:buNone/>
              <a:defRPr sz="7559" kern="1200">
                <a:solidFill>
                  <a:schemeClr val="tx1"/>
                </a:solidFill>
                <a:latin typeface="+mn-lt"/>
                <a:ea typeface="+mn-ea"/>
                <a:cs typeface="+mn-cs"/>
              </a:defRPr>
            </a:lvl6pPr>
            <a:lvl7pPr marL="12959700" indent="0" algn="ctr" defTabSz="4319900" rtl="0" eaLnBrk="1" latinLnBrk="0" hangingPunct="1">
              <a:lnSpc>
                <a:spcPct val="90000"/>
              </a:lnSpc>
              <a:spcBef>
                <a:spcPts val="2362"/>
              </a:spcBef>
              <a:buFont typeface="Arial" panose="020B0604020202020204" pitchFamily="34" charset="0"/>
              <a:buNone/>
              <a:defRPr sz="7559" kern="1200">
                <a:solidFill>
                  <a:schemeClr val="tx1"/>
                </a:solidFill>
                <a:latin typeface="+mn-lt"/>
                <a:ea typeface="+mn-ea"/>
                <a:cs typeface="+mn-cs"/>
              </a:defRPr>
            </a:lvl7pPr>
            <a:lvl8pPr marL="15119650" indent="0" algn="ctr" defTabSz="4319900" rtl="0" eaLnBrk="1" latinLnBrk="0" hangingPunct="1">
              <a:lnSpc>
                <a:spcPct val="90000"/>
              </a:lnSpc>
              <a:spcBef>
                <a:spcPts val="2362"/>
              </a:spcBef>
              <a:buFont typeface="Arial" panose="020B0604020202020204" pitchFamily="34" charset="0"/>
              <a:buNone/>
              <a:defRPr sz="7559" kern="1200">
                <a:solidFill>
                  <a:schemeClr val="tx1"/>
                </a:solidFill>
                <a:latin typeface="+mn-lt"/>
                <a:ea typeface="+mn-ea"/>
                <a:cs typeface="+mn-cs"/>
              </a:defRPr>
            </a:lvl8pPr>
            <a:lvl9pPr marL="17279600" indent="0" algn="ctr" defTabSz="4319900" rtl="0" eaLnBrk="1" latinLnBrk="0" hangingPunct="1">
              <a:lnSpc>
                <a:spcPct val="90000"/>
              </a:lnSpc>
              <a:spcBef>
                <a:spcPts val="2362"/>
              </a:spcBef>
              <a:buFont typeface="Arial" panose="020B0604020202020204" pitchFamily="34" charset="0"/>
              <a:buNone/>
              <a:defRPr sz="7559" kern="1200">
                <a:solidFill>
                  <a:schemeClr val="tx1"/>
                </a:solidFill>
                <a:latin typeface="+mn-lt"/>
                <a:ea typeface="+mn-ea"/>
                <a:cs typeface="+mn-cs"/>
              </a:defRPr>
            </a:lvl9pPr>
          </a:lstStyle>
          <a:p>
            <a:pPr algn="l"/>
            <a:r>
              <a:rPr lang="en-US" sz="2000" b="1" dirty="0">
                <a:cs typeface="Calibri" panose="020F0502020204030204"/>
              </a:rPr>
              <a:t>Disclosure statement: </a:t>
            </a:r>
            <a:r>
              <a:rPr lang="en-US" sz="2000" dirty="0">
                <a:ea typeface="+mn-lt"/>
                <a:cs typeface="+mn-lt"/>
              </a:rPr>
              <a:t>All materials included in this poster represent my own work. Anything cited or paraphrased within the text is included in the reference list. The work has not been previously published nor is it is being considered for publication elsewhere.</a:t>
            </a:r>
            <a:r>
              <a:rPr lang="en-US" sz="2000" dirty="0">
                <a:cs typeface="Calibri"/>
              </a:rPr>
              <a:t> </a:t>
            </a:r>
            <a:r>
              <a:rPr lang="en-US" sz="2000" dirty="0">
                <a:ea typeface="+mn-lt"/>
                <a:cs typeface="+mn-lt"/>
              </a:rPr>
              <a:t>There are no potential or actual conflicts of interest which might have influenced me in reporting these findings completely and honestly.</a:t>
            </a:r>
            <a:r>
              <a:rPr lang="en-US" sz="2000" dirty="0">
                <a:cs typeface="Calibri"/>
              </a:rPr>
              <a:t> </a:t>
            </a:r>
          </a:p>
        </p:txBody>
      </p:sp>
      <p:sp>
        <p:nvSpPr>
          <p:cNvPr id="21" name="TextBox 20">
            <a:extLst>
              <a:ext uri="{FF2B5EF4-FFF2-40B4-BE49-F238E27FC236}">
                <a16:creationId xmlns:a16="http://schemas.microsoft.com/office/drawing/2014/main" id="{4E024344-CE72-8B1D-F598-9EC6506A8A2E}"/>
              </a:ext>
            </a:extLst>
          </p:cNvPr>
          <p:cNvSpPr txBox="1"/>
          <p:nvPr/>
        </p:nvSpPr>
        <p:spPr>
          <a:xfrm>
            <a:off x="2441480" y="2834907"/>
            <a:ext cx="42435776" cy="4154984"/>
          </a:xfrm>
          <a:prstGeom prst="rect">
            <a:avLst/>
          </a:prstGeom>
          <a:noFill/>
        </p:spPr>
        <p:txBody>
          <a:bodyPr wrap="square" rtlCol="0">
            <a:spAutoFit/>
          </a:bodyPr>
          <a:lstStyle/>
          <a:p>
            <a:pPr algn="ctr"/>
            <a:r>
              <a:rPr lang="en-GB" sz="8700" dirty="0"/>
              <a:t>"I don't have a lot of foreign friends": a buddy scheme enhances home and international student nurse experience</a:t>
            </a:r>
            <a:br>
              <a:rPr lang="en-GB" sz="9600" dirty="0"/>
            </a:br>
            <a:r>
              <a:rPr lang="en-GB" sz="4600" dirty="0"/>
              <a:t>Ebba Brooks </a:t>
            </a:r>
            <a:r>
              <a:rPr lang="en-GB" sz="4600" dirty="0">
                <a:hlinkClick r:id="rId18"/>
              </a:rPr>
              <a:t>e.brooks@salford.ac.uk</a:t>
            </a:r>
            <a:r>
              <a:rPr lang="en-GB" sz="4600" dirty="0"/>
              <a:t> The Library, University of Salford. Acknowledgements: Helen Franks, Gill Colgan, Dr Emilie Whittaker, Dr Emma Smith.</a:t>
            </a:r>
          </a:p>
          <a:p>
            <a:pPr algn="ctr"/>
            <a:endParaRPr lang="en-GB" sz="4000" dirty="0"/>
          </a:p>
        </p:txBody>
      </p:sp>
    </p:spTree>
    <p:extLst>
      <p:ext uri="{BB962C8B-B14F-4D97-AF65-F5344CB8AC3E}">
        <p14:creationId xmlns:p14="http://schemas.microsoft.com/office/powerpoint/2010/main" val="1418968159"/>
      </p:ext>
    </p:extLst>
  </p:cSld>
  <p:clrMapOvr>
    <a:masterClrMapping/>
  </p:clrMapOvr>
  <mc:AlternateContent xmlns:mc="http://schemas.openxmlformats.org/markup-compatibility/2006" xmlns:p14="http://schemas.microsoft.com/office/powerpoint/2010/main">
    <mc:Choice Requires="p14">
      <p:transition spd="slow" p14:dur="2000" advTm="31121"/>
    </mc:Choice>
    <mc:Fallback xmlns="">
      <p:transition spd="slow" advTm="31121"/>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102CD7F29BD5646A66305F1DCDCBD2B" ma:contentTypeVersion="8" ma:contentTypeDescription="Create a new document." ma:contentTypeScope="" ma:versionID="cdb342252c41d97c07e296ba777defba">
  <xsd:schema xmlns:xsd="http://www.w3.org/2001/XMLSchema" xmlns:xs="http://www.w3.org/2001/XMLSchema" xmlns:p="http://schemas.microsoft.com/office/2006/metadata/properties" xmlns:ns2="7927c960-2151-46c2-9c3c-4dd04864ea99" xmlns:ns3="74b6122b-08ae-4e9e-81c2-967c04d6f3a5" targetNamespace="http://schemas.microsoft.com/office/2006/metadata/properties" ma:root="true" ma:fieldsID="b117445bdca871990162f0cc58287887" ns2:_="" ns3:_="">
    <xsd:import namespace="7927c960-2151-46c2-9c3c-4dd04864ea99"/>
    <xsd:import namespace="74b6122b-08ae-4e9e-81c2-967c04d6f3a5"/>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27c960-2151-46c2-9c3c-4dd04864e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4b6122b-08ae-4e9e-81c2-967c04d6f3a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4E69AB-9893-45F1-A31D-2EA476C37EC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0298128-6927-47E0-BA3D-04006AFD1A6B}">
  <ds:schemaRefs>
    <ds:schemaRef ds:uri="http://schemas.microsoft.com/sharepoint/v3/contenttype/forms"/>
  </ds:schemaRefs>
</ds:datastoreItem>
</file>

<file path=customXml/itemProps3.xml><?xml version="1.0" encoding="utf-8"?>
<ds:datastoreItem xmlns:ds="http://schemas.openxmlformats.org/officeDocument/2006/customXml" ds:itemID="{3E413445-F2C4-4B77-B4A5-2EBD253321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27c960-2151-46c2-9c3c-4dd04864ea99"/>
    <ds:schemaRef ds:uri="74b6122b-08ae-4e9e-81c2-967c04d6f3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503</TotalTime>
  <Words>1662</Words>
  <Application>Microsoft Office PowerPoint</Application>
  <PresentationFormat>Custom</PresentationFormat>
  <Paragraphs>25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Segoe UI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Maggie Costello</dc:creator>
  <cp:lastModifiedBy>Davina Whitnall</cp:lastModifiedBy>
  <cp:revision>70</cp:revision>
  <dcterms:created xsi:type="dcterms:W3CDTF">2022-04-01T12:51:00Z</dcterms:created>
  <dcterms:modified xsi:type="dcterms:W3CDTF">2024-01-16T15:53:31Z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0x0101009102CD7F29BD5646A66305F1DCDCBD2B</vt:lpwstr>
  </property>
</Properties>
</file>