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
  </p:notesMasterIdLst>
  <p:sldIdLst>
    <p:sldId id="258" r:id="rId5"/>
  </p:sldIdLst>
  <p:sldSz cx="46799500"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473C0C-8289-033D-2841-26E88B372D9A}" name="Berna Sayan" initials="BS" userId="S::B.S.Sayan@salford.ac.uk::d499f29a-f6ee-4e4f-8a69-ea725e33b349" providerId="AD"/>
  <p188:author id="{604E157F-210C-96CF-9633-5F4482257EF5}" name="Davina Whitnall" initials="DW" userId="S::D.C.Whitnall@salford.ac.uk::5f02d151-2ae3-4c28-b616-a2649fba83fb" providerId="AD"/>
  <p188:author id="{62B0DCA7-1611-DAE9-DC23-25847B8B0ADE}" name="Carole Conroy" initials="CC" userId="S::C.Conroy@salford.ac.uk::934ca743-a849-4371-ac47-bc1003809a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43" autoAdjust="0"/>
    <p:restoredTop sz="94094" autoAdjust="0"/>
  </p:normalViewPr>
  <p:slideViewPr>
    <p:cSldViewPr snapToGrid="0">
      <p:cViewPr varScale="1">
        <p:scale>
          <a:sx n="35" d="100"/>
          <a:sy n="35" d="100"/>
        </p:scale>
        <p:origin x="228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64F50-D342-462E-9F2F-EC1E002013BB}" type="datetimeFigureOut">
              <a:rPr lang="en-GB" smtClean="0"/>
              <a:t>30/01/2025</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64DFA-3922-4479-8E3D-653BE685A6EB}" type="slidenum">
              <a:rPr lang="en-GB" smtClean="0"/>
              <a:t>‹#›</a:t>
            </a:fld>
            <a:endParaRPr lang="en-GB"/>
          </a:p>
        </p:txBody>
      </p:sp>
    </p:spTree>
    <p:extLst>
      <p:ext uri="{BB962C8B-B14F-4D97-AF65-F5344CB8AC3E}">
        <p14:creationId xmlns:p14="http://schemas.microsoft.com/office/powerpoint/2010/main" val="2921789055"/>
      </p:ext>
    </p:extLst>
  </p:cSld>
  <p:clrMap bg1="lt1" tx1="dk1" bg2="lt2" tx2="dk2" accent1="accent1" accent2="accent2" accent3="accent3" accent4="accent4" accent5="accent5" accent6="accent6" hlink="hlink" folHlink="folHlink"/>
  <p:notesStyle>
    <a:lvl1pPr marL="0" algn="l" defTabSz="1983693" rtl="0" eaLnBrk="1" latinLnBrk="0" hangingPunct="1">
      <a:defRPr sz="2604" kern="1200">
        <a:solidFill>
          <a:schemeClr val="tx1"/>
        </a:solidFill>
        <a:latin typeface="+mn-lt"/>
        <a:ea typeface="+mn-ea"/>
        <a:cs typeface="+mn-cs"/>
      </a:defRPr>
    </a:lvl1pPr>
    <a:lvl2pPr marL="991848" algn="l" defTabSz="1983693" rtl="0" eaLnBrk="1" latinLnBrk="0" hangingPunct="1">
      <a:defRPr sz="2604" kern="1200">
        <a:solidFill>
          <a:schemeClr val="tx1"/>
        </a:solidFill>
        <a:latin typeface="+mn-lt"/>
        <a:ea typeface="+mn-ea"/>
        <a:cs typeface="+mn-cs"/>
      </a:defRPr>
    </a:lvl2pPr>
    <a:lvl3pPr marL="1983693" algn="l" defTabSz="1983693" rtl="0" eaLnBrk="1" latinLnBrk="0" hangingPunct="1">
      <a:defRPr sz="2604" kern="1200">
        <a:solidFill>
          <a:schemeClr val="tx1"/>
        </a:solidFill>
        <a:latin typeface="+mn-lt"/>
        <a:ea typeface="+mn-ea"/>
        <a:cs typeface="+mn-cs"/>
      </a:defRPr>
    </a:lvl3pPr>
    <a:lvl4pPr marL="2975543" algn="l" defTabSz="1983693" rtl="0" eaLnBrk="1" latinLnBrk="0" hangingPunct="1">
      <a:defRPr sz="2604" kern="1200">
        <a:solidFill>
          <a:schemeClr val="tx1"/>
        </a:solidFill>
        <a:latin typeface="+mn-lt"/>
        <a:ea typeface="+mn-ea"/>
        <a:cs typeface="+mn-cs"/>
      </a:defRPr>
    </a:lvl4pPr>
    <a:lvl5pPr marL="3967391" algn="l" defTabSz="1983693" rtl="0" eaLnBrk="1" latinLnBrk="0" hangingPunct="1">
      <a:defRPr sz="2604" kern="1200">
        <a:solidFill>
          <a:schemeClr val="tx1"/>
        </a:solidFill>
        <a:latin typeface="+mn-lt"/>
        <a:ea typeface="+mn-ea"/>
        <a:cs typeface="+mn-cs"/>
      </a:defRPr>
    </a:lvl5pPr>
    <a:lvl6pPr marL="4959237" algn="l" defTabSz="1983693" rtl="0" eaLnBrk="1" latinLnBrk="0" hangingPunct="1">
      <a:defRPr sz="2604" kern="1200">
        <a:solidFill>
          <a:schemeClr val="tx1"/>
        </a:solidFill>
        <a:latin typeface="+mn-lt"/>
        <a:ea typeface="+mn-ea"/>
        <a:cs typeface="+mn-cs"/>
      </a:defRPr>
    </a:lvl6pPr>
    <a:lvl7pPr marL="5951087" algn="l" defTabSz="1983693" rtl="0" eaLnBrk="1" latinLnBrk="0" hangingPunct="1">
      <a:defRPr sz="2604" kern="1200">
        <a:solidFill>
          <a:schemeClr val="tx1"/>
        </a:solidFill>
        <a:latin typeface="+mn-lt"/>
        <a:ea typeface="+mn-ea"/>
        <a:cs typeface="+mn-cs"/>
      </a:defRPr>
    </a:lvl7pPr>
    <a:lvl8pPr marL="6942937" algn="l" defTabSz="1983693" rtl="0" eaLnBrk="1" latinLnBrk="0" hangingPunct="1">
      <a:defRPr sz="2604" kern="1200">
        <a:solidFill>
          <a:schemeClr val="tx1"/>
        </a:solidFill>
        <a:latin typeface="+mn-lt"/>
        <a:ea typeface="+mn-ea"/>
        <a:cs typeface="+mn-cs"/>
      </a:defRPr>
    </a:lvl8pPr>
    <a:lvl9pPr marL="7934780" algn="l" defTabSz="1983693" rtl="0" eaLnBrk="1" latinLnBrk="0" hangingPunct="1">
      <a:defRPr sz="26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B17CF-5483-C24E-1631-039B023CB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8DDAE-7201-AAD5-0FFA-7D5280DEF767}"/>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F728EF22-DE69-9E02-03CF-703DFA3B9671}"/>
              </a:ext>
            </a:extLst>
          </p:cNvPr>
          <p:cNvSpPr>
            <a:spLocks noGrp="1"/>
          </p:cNvSpPr>
          <p:nvPr>
            <p:ph type="body" idx="1"/>
          </p:nvPr>
        </p:nvSpPr>
        <p:spPr/>
        <p:txBody>
          <a:bodyPr/>
          <a:lstStyle/>
          <a:p>
            <a:endParaRPr lang="en-GB" u="none" dirty="0"/>
          </a:p>
        </p:txBody>
      </p:sp>
      <p:sp>
        <p:nvSpPr>
          <p:cNvPr id="4" name="Slide Number Placeholder 3">
            <a:extLst>
              <a:ext uri="{FF2B5EF4-FFF2-40B4-BE49-F238E27FC236}">
                <a16:creationId xmlns:a16="http://schemas.microsoft.com/office/drawing/2014/main" id="{F3147598-D8B0-968F-18E8-DECE09AD7760}"/>
              </a:ext>
            </a:extLst>
          </p:cNvPr>
          <p:cNvSpPr>
            <a:spLocks noGrp="1"/>
          </p:cNvSpPr>
          <p:nvPr>
            <p:ph type="sldNum" sz="quarter" idx="5"/>
          </p:nvPr>
        </p:nvSpPr>
        <p:spPr/>
        <p:txBody>
          <a:bodyPr/>
          <a:lstStyle/>
          <a:p>
            <a:fld id="{94D64DFA-3922-4479-8E3D-653BE685A6EB}" type="slidenum">
              <a:rPr lang="en-GB" smtClean="0"/>
              <a:t>1</a:t>
            </a:fld>
            <a:endParaRPr lang="en-GB"/>
          </a:p>
        </p:txBody>
      </p:sp>
    </p:spTree>
    <p:extLst>
      <p:ext uri="{BB962C8B-B14F-4D97-AF65-F5344CB8AC3E}">
        <p14:creationId xmlns:p14="http://schemas.microsoft.com/office/powerpoint/2010/main" val="136674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9963" y="5302386"/>
            <a:ext cx="39779575" cy="11279752"/>
          </a:xfrm>
          <a:prstGeom prst="rect">
            <a:avLst/>
          </a:prstGeom>
        </p:spPr>
        <p:txBody>
          <a:bodyPr anchor="b"/>
          <a:lstStyle>
            <a:lvl1pPr algn="ctr">
              <a:defRPr sz="28346"/>
            </a:lvl1pPr>
          </a:lstStyle>
          <a:p>
            <a:r>
              <a:rPr lang="en-US"/>
              <a:t>Click to edit Master title style</a:t>
            </a:r>
            <a:endParaRPr lang="en-US" dirty="0"/>
          </a:p>
        </p:txBody>
      </p:sp>
      <p:sp>
        <p:nvSpPr>
          <p:cNvPr id="3" name="Subtitle 2"/>
          <p:cNvSpPr>
            <a:spLocks noGrp="1"/>
          </p:cNvSpPr>
          <p:nvPr>
            <p:ph type="subTitle" idx="1"/>
          </p:nvPr>
        </p:nvSpPr>
        <p:spPr>
          <a:xfrm>
            <a:off x="5849938" y="17017128"/>
            <a:ext cx="35099625" cy="7822326"/>
          </a:xfrm>
          <a:prstGeom prst="rect">
            <a:avLst/>
          </a:prstGeom>
        </p:spPr>
        <p:txBody>
          <a:bodyPr/>
          <a:lstStyle>
            <a:lvl1pPr marL="0" indent="0" algn="ctr">
              <a:buNone/>
              <a:defRPr sz="11338"/>
            </a:lvl1pPr>
            <a:lvl2pPr marL="2159950" indent="0" algn="ctr">
              <a:buNone/>
              <a:defRPr sz="9449"/>
            </a:lvl2pPr>
            <a:lvl3pPr marL="4319900" indent="0" algn="ctr">
              <a:buNone/>
              <a:defRPr sz="8504"/>
            </a:lvl3pPr>
            <a:lvl4pPr marL="6479850" indent="0" algn="ctr">
              <a:buNone/>
              <a:defRPr sz="7559"/>
            </a:lvl4pPr>
            <a:lvl5pPr marL="8639800" indent="0" algn="ctr">
              <a:buNone/>
              <a:defRPr sz="7559"/>
            </a:lvl5pPr>
            <a:lvl6pPr marL="10799750" indent="0" algn="ctr">
              <a:buNone/>
              <a:defRPr sz="7559"/>
            </a:lvl6pPr>
            <a:lvl7pPr marL="12959700" indent="0" algn="ctr">
              <a:buNone/>
              <a:defRPr sz="7559"/>
            </a:lvl7pPr>
            <a:lvl8pPr marL="15119650" indent="0" algn="ctr">
              <a:buNone/>
              <a:defRPr sz="7559"/>
            </a:lvl8pPr>
            <a:lvl9pPr marL="17279600" indent="0" algn="ctr">
              <a:buNone/>
              <a:defRPr sz="7559"/>
            </a:lvl9pPr>
          </a:lstStyle>
          <a:p>
            <a:r>
              <a:rPr lang="en-US"/>
              <a:t>Click to edit Master subtitle style</a:t>
            </a:r>
            <a:endParaRPr lang="en-US" dirty="0"/>
          </a:p>
        </p:txBody>
      </p:sp>
      <p:sp>
        <p:nvSpPr>
          <p:cNvPr id="4" name="Date Placeholder 3"/>
          <p:cNvSpPr>
            <a:spLocks noGrp="1"/>
          </p:cNvSpPr>
          <p:nvPr>
            <p:ph type="dt" sz="half" idx="10"/>
          </p:nvPr>
        </p:nvSpPr>
        <p:spPr>
          <a:xfrm>
            <a:off x="3217465" y="30029347"/>
            <a:ext cx="10529888" cy="1724962"/>
          </a:xfrm>
          <a:prstGeom prst="rect">
            <a:avLst/>
          </a:prstGeom>
        </p:spPr>
        <p:txBody>
          <a:bodyPr/>
          <a:lstStyle/>
          <a:p>
            <a:fld id="{EE104A72-CD6D-44F6-A076-1033BCB2A039}" type="datetimeFigureOut">
              <a:rPr lang="en-GB" smtClean="0"/>
              <a:t>30/01/2025</a:t>
            </a:fld>
            <a:endParaRPr lang="en-GB"/>
          </a:p>
        </p:txBody>
      </p:sp>
      <p:sp>
        <p:nvSpPr>
          <p:cNvPr id="5" name="Footer Placeholder 4"/>
          <p:cNvSpPr>
            <a:spLocks noGrp="1"/>
          </p:cNvSpPr>
          <p:nvPr>
            <p:ph type="ftr" sz="quarter" idx="11"/>
          </p:nvPr>
        </p:nvSpPr>
        <p:spPr>
          <a:xfrm>
            <a:off x="15502335" y="30029347"/>
            <a:ext cx="15794831" cy="1724962"/>
          </a:xfrm>
          <a:prstGeom prst="rect">
            <a:avLst/>
          </a:prstGeom>
        </p:spPr>
        <p:txBody>
          <a:bodyPr/>
          <a:lstStyle/>
          <a:p>
            <a:endParaRPr lang="en-GB"/>
          </a:p>
        </p:txBody>
      </p:sp>
      <p:sp>
        <p:nvSpPr>
          <p:cNvPr id="6" name="Slide Number Placeholder 5"/>
          <p:cNvSpPr>
            <a:spLocks noGrp="1"/>
          </p:cNvSpPr>
          <p:nvPr>
            <p:ph type="sldNum" sz="quarter" idx="12"/>
          </p:nvPr>
        </p:nvSpPr>
        <p:spPr>
          <a:xfrm>
            <a:off x="33052147" y="30029347"/>
            <a:ext cx="10529888" cy="1724962"/>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3470466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17466" y="1130609"/>
            <a:ext cx="40364569" cy="626236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217466" y="8624810"/>
            <a:ext cx="40364569" cy="205570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217465" y="30029347"/>
            <a:ext cx="10529888" cy="1724962"/>
          </a:xfrm>
          <a:prstGeom prst="rect">
            <a:avLst/>
          </a:prstGeom>
        </p:spPr>
        <p:txBody>
          <a:bodyPr/>
          <a:lstStyle/>
          <a:p>
            <a:fld id="{EE104A72-CD6D-44F6-A076-1033BCB2A039}" type="datetimeFigureOut">
              <a:rPr lang="en-GB" smtClean="0"/>
              <a:t>30/01/2025</a:t>
            </a:fld>
            <a:endParaRPr lang="en-GB"/>
          </a:p>
        </p:txBody>
      </p:sp>
      <p:sp>
        <p:nvSpPr>
          <p:cNvPr id="5" name="Footer Placeholder 4"/>
          <p:cNvSpPr>
            <a:spLocks noGrp="1"/>
          </p:cNvSpPr>
          <p:nvPr>
            <p:ph type="ftr" sz="quarter" idx="11"/>
          </p:nvPr>
        </p:nvSpPr>
        <p:spPr>
          <a:xfrm>
            <a:off x="15502335" y="30029347"/>
            <a:ext cx="15794831" cy="1724962"/>
          </a:xfrm>
          <a:prstGeom prst="rect">
            <a:avLst/>
          </a:prstGeom>
        </p:spPr>
        <p:txBody>
          <a:bodyPr/>
          <a:lstStyle/>
          <a:p>
            <a:endParaRPr lang="en-GB"/>
          </a:p>
        </p:txBody>
      </p:sp>
      <p:sp>
        <p:nvSpPr>
          <p:cNvPr id="6" name="Slide Number Placeholder 5"/>
          <p:cNvSpPr>
            <a:spLocks noGrp="1"/>
          </p:cNvSpPr>
          <p:nvPr>
            <p:ph type="sldNum" sz="quarter" idx="12"/>
          </p:nvPr>
        </p:nvSpPr>
        <p:spPr>
          <a:xfrm>
            <a:off x="33052147" y="30029347"/>
            <a:ext cx="10529888" cy="1724962"/>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246633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490895" y="1724962"/>
            <a:ext cx="10091142" cy="2745689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217468" y="1724962"/>
            <a:ext cx="29688433" cy="2745689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217465" y="30029347"/>
            <a:ext cx="10529888" cy="1724962"/>
          </a:xfrm>
          <a:prstGeom prst="rect">
            <a:avLst/>
          </a:prstGeom>
        </p:spPr>
        <p:txBody>
          <a:bodyPr/>
          <a:lstStyle/>
          <a:p>
            <a:fld id="{EE104A72-CD6D-44F6-A076-1033BCB2A039}" type="datetimeFigureOut">
              <a:rPr lang="en-GB" smtClean="0"/>
              <a:t>30/01/2025</a:t>
            </a:fld>
            <a:endParaRPr lang="en-GB"/>
          </a:p>
        </p:txBody>
      </p:sp>
      <p:sp>
        <p:nvSpPr>
          <p:cNvPr id="5" name="Footer Placeholder 4"/>
          <p:cNvSpPr>
            <a:spLocks noGrp="1"/>
          </p:cNvSpPr>
          <p:nvPr>
            <p:ph type="ftr" sz="quarter" idx="11"/>
          </p:nvPr>
        </p:nvSpPr>
        <p:spPr>
          <a:xfrm>
            <a:off x="15502335" y="30029347"/>
            <a:ext cx="15794831" cy="1724962"/>
          </a:xfrm>
          <a:prstGeom prst="rect">
            <a:avLst/>
          </a:prstGeom>
        </p:spPr>
        <p:txBody>
          <a:bodyPr/>
          <a:lstStyle/>
          <a:p>
            <a:endParaRPr lang="en-GB"/>
          </a:p>
        </p:txBody>
      </p:sp>
      <p:sp>
        <p:nvSpPr>
          <p:cNvPr id="6" name="Slide Number Placeholder 5"/>
          <p:cNvSpPr>
            <a:spLocks noGrp="1"/>
          </p:cNvSpPr>
          <p:nvPr>
            <p:ph type="sldNum" sz="quarter" idx="12"/>
          </p:nvPr>
        </p:nvSpPr>
        <p:spPr>
          <a:xfrm>
            <a:off x="33052147" y="30029347"/>
            <a:ext cx="10529888" cy="1724962"/>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414376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17466" y="1130609"/>
            <a:ext cx="40364569" cy="626236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3217466" y="8624810"/>
            <a:ext cx="40364569" cy="205570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217465" y="30029347"/>
            <a:ext cx="10529888" cy="1724962"/>
          </a:xfrm>
          <a:prstGeom prst="rect">
            <a:avLst/>
          </a:prstGeom>
        </p:spPr>
        <p:txBody>
          <a:bodyPr/>
          <a:lstStyle/>
          <a:p>
            <a:fld id="{EE104A72-CD6D-44F6-A076-1033BCB2A039}" type="datetimeFigureOut">
              <a:rPr lang="en-GB" smtClean="0"/>
              <a:t>30/01/2025</a:t>
            </a:fld>
            <a:endParaRPr lang="en-GB"/>
          </a:p>
        </p:txBody>
      </p:sp>
      <p:sp>
        <p:nvSpPr>
          <p:cNvPr id="5" name="Footer Placeholder 4"/>
          <p:cNvSpPr>
            <a:spLocks noGrp="1"/>
          </p:cNvSpPr>
          <p:nvPr>
            <p:ph type="ftr" sz="quarter" idx="11"/>
          </p:nvPr>
        </p:nvSpPr>
        <p:spPr>
          <a:xfrm>
            <a:off x="15502335" y="30029347"/>
            <a:ext cx="15794831" cy="1724962"/>
          </a:xfrm>
          <a:prstGeom prst="rect">
            <a:avLst/>
          </a:prstGeom>
        </p:spPr>
        <p:txBody>
          <a:bodyPr/>
          <a:lstStyle/>
          <a:p>
            <a:endParaRPr lang="en-GB"/>
          </a:p>
        </p:txBody>
      </p:sp>
      <p:sp>
        <p:nvSpPr>
          <p:cNvPr id="6" name="Slide Number Placeholder 5"/>
          <p:cNvSpPr>
            <a:spLocks noGrp="1"/>
          </p:cNvSpPr>
          <p:nvPr>
            <p:ph type="sldNum" sz="quarter" idx="12"/>
          </p:nvPr>
        </p:nvSpPr>
        <p:spPr>
          <a:xfrm>
            <a:off x="33052147" y="30029347"/>
            <a:ext cx="10529888" cy="1724962"/>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1837169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93093" y="8077332"/>
            <a:ext cx="40364569" cy="13477201"/>
          </a:xfrm>
          <a:prstGeom prst="rect">
            <a:avLst/>
          </a:prstGeom>
        </p:spPr>
        <p:txBody>
          <a:bodyPr anchor="b"/>
          <a:lstStyle>
            <a:lvl1pPr>
              <a:defRPr sz="28346"/>
            </a:lvl1pPr>
          </a:lstStyle>
          <a:p>
            <a:r>
              <a:rPr lang="en-US"/>
              <a:t>Click to edit Master title style</a:t>
            </a:r>
            <a:endParaRPr lang="en-US" dirty="0"/>
          </a:p>
        </p:txBody>
      </p:sp>
      <p:sp>
        <p:nvSpPr>
          <p:cNvPr id="3" name="Text Placeholder 2"/>
          <p:cNvSpPr>
            <a:spLocks noGrp="1"/>
          </p:cNvSpPr>
          <p:nvPr>
            <p:ph type="body" idx="1"/>
          </p:nvPr>
        </p:nvSpPr>
        <p:spPr>
          <a:xfrm>
            <a:off x="3193093" y="21682033"/>
            <a:ext cx="40364569" cy="7087342"/>
          </a:xfrm>
          <a:prstGeom prst="rect">
            <a:avLst/>
          </a:prstGeom>
        </p:spPr>
        <p:txBody>
          <a:bodyPr/>
          <a:lstStyle>
            <a:lvl1pPr marL="0" indent="0">
              <a:buNone/>
              <a:defRPr sz="11338">
                <a:solidFill>
                  <a:schemeClr val="tx1"/>
                </a:solidFill>
              </a:defRPr>
            </a:lvl1pPr>
            <a:lvl2pPr marL="2159950" indent="0">
              <a:buNone/>
              <a:defRPr sz="9449">
                <a:solidFill>
                  <a:schemeClr val="tx1">
                    <a:tint val="75000"/>
                  </a:schemeClr>
                </a:solidFill>
              </a:defRPr>
            </a:lvl2pPr>
            <a:lvl3pPr marL="4319900" indent="0">
              <a:buNone/>
              <a:defRPr sz="8504">
                <a:solidFill>
                  <a:schemeClr val="tx1">
                    <a:tint val="75000"/>
                  </a:schemeClr>
                </a:solidFill>
              </a:defRPr>
            </a:lvl3pPr>
            <a:lvl4pPr marL="6479850" indent="0">
              <a:buNone/>
              <a:defRPr sz="7559">
                <a:solidFill>
                  <a:schemeClr val="tx1">
                    <a:tint val="75000"/>
                  </a:schemeClr>
                </a:solidFill>
              </a:defRPr>
            </a:lvl4pPr>
            <a:lvl5pPr marL="8639800" indent="0">
              <a:buNone/>
              <a:defRPr sz="7559">
                <a:solidFill>
                  <a:schemeClr val="tx1">
                    <a:tint val="75000"/>
                  </a:schemeClr>
                </a:solidFill>
              </a:defRPr>
            </a:lvl5pPr>
            <a:lvl6pPr marL="10799750" indent="0">
              <a:buNone/>
              <a:defRPr sz="7559">
                <a:solidFill>
                  <a:schemeClr val="tx1">
                    <a:tint val="75000"/>
                  </a:schemeClr>
                </a:solidFill>
              </a:defRPr>
            </a:lvl6pPr>
            <a:lvl7pPr marL="12959700" indent="0">
              <a:buNone/>
              <a:defRPr sz="7559">
                <a:solidFill>
                  <a:schemeClr val="tx1">
                    <a:tint val="75000"/>
                  </a:schemeClr>
                </a:solidFill>
              </a:defRPr>
            </a:lvl7pPr>
            <a:lvl8pPr marL="15119650" indent="0">
              <a:buNone/>
              <a:defRPr sz="7559">
                <a:solidFill>
                  <a:schemeClr val="tx1">
                    <a:tint val="75000"/>
                  </a:schemeClr>
                </a:solidFill>
              </a:defRPr>
            </a:lvl8pPr>
            <a:lvl9pPr marL="17279600" indent="0">
              <a:buNone/>
              <a:defRPr sz="75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17465" y="30029347"/>
            <a:ext cx="10529888" cy="1724962"/>
          </a:xfrm>
          <a:prstGeom prst="rect">
            <a:avLst/>
          </a:prstGeom>
        </p:spPr>
        <p:txBody>
          <a:bodyPr/>
          <a:lstStyle/>
          <a:p>
            <a:fld id="{EE104A72-CD6D-44F6-A076-1033BCB2A039}" type="datetimeFigureOut">
              <a:rPr lang="en-GB" smtClean="0"/>
              <a:t>30/01/2025</a:t>
            </a:fld>
            <a:endParaRPr lang="en-GB"/>
          </a:p>
        </p:txBody>
      </p:sp>
      <p:sp>
        <p:nvSpPr>
          <p:cNvPr id="5" name="Footer Placeholder 4"/>
          <p:cNvSpPr>
            <a:spLocks noGrp="1"/>
          </p:cNvSpPr>
          <p:nvPr>
            <p:ph type="ftr" sz="quarter" idx="11"/>
          </p:nvPr>
        </p:nvSpPr>
        <p:spPr>
          <a:xfrm>
            <a:off x="15502335" y="30029347"/>
            <a:ext cx="15794831" cy="1724962"/>
          </a:xfrm>
          <a:prstGeom prst="rect">
            <a:avLst/>
          </a:prstGeom>
        </p:spPr>
        <p:txBody>
          <a:bodyPr/>
          <a:lstStyle/>
          <a:p>
            <a:endParaRPr lang="en-GB"/>
          </a:p>
        </p:txBody>
      </p:sp>
      <p:sp>
        <p:nvSpPr>
          <p:cNvPr id="6" name="Slide Number Placeholder 5"/>
          <p:cNvSpPr>
            <a:spLocks noGrp="1"/>
          </p:cNvSpPr>
          <p:nvPr>
            <p:ph type="sldNum" sz="quarter" idx="12"/>
          </p:nvPr>
        </p:nvSpPr>
        <p:spPr>
          <a:xfrm>
            <a:off x="33052147" y="30029347"/>
            <a:ext cx="10529888" cy="1724962"/>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211972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17466" y="1130609"/>
            <a:ext cx="40364569" cy="626236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3217465" y="8624810"/>
            <a:ext cx="19889788" cy="205570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692247" y="8624810"/>
            <a:ext cx="19889788" cy="205570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217465" y="30029347"/>
            <a:ext cx="10529888" cy="1724962"/>
          </a:xfrm>
          <a:prstGeom prst="rect">
            <a:avLst/>
          </a:prstGeom>
        </p:spPr>
        <p:txBody>
          <a:bodyPr/>
          <a:lstStyle/>
          <a:p>
            <a:fld id="{EE104A72-CD6D-44F6-A076-1033BCB2A039}" type="datetimeFigureOut">
              <a:rPr lang="en-GB" smtClean="0"/>
              <a:t>30/01/2025</a:t>
            </a:fld>
            <a:endParaRPr lang="en-GB"/>
          </a:p>
        </p:txBody>
      </p:sp>
      <p:sp>
        <p:nvSpPr>
          <p:cNvPr id="6" name="Footer Placeholder 5"/>
          <p:cNvSpPr>
            <a:spLocks noGrp="1"/>
          </p:cNvSpPr>
          <p:nvPr>
            <p:ph type="ftr" sz="quarter" idx="11"/>
          </p:nvPr>
        </p:nvSpPr>
        <p:spPr>
          <a:xfrm>
            <a:off x="15502335" y="30029347"/>
            <a:ext cx="15794831" cy="1724962"/>
          </a:xfrm>
          <a:prstGeom prst="rect">
            <a:avLst/>
          </a:prstGeom>
        </p:spPr>
        <p:txBody>
          <a:bodyPr/>
          <a:lstStyle/>
          <a:p>
            <a:endParaRPr lang="en-GB"/>
          </a:p>
        </p:txBody>
      </p:sp>
      <p:sp>
        <p:nvSpPr>
          <p:cNvPr id="7" name="Slide Number Placeholder 6"/>
          <p:cNvSpPr>
            <a:spLocks noGrp="1"/>
          </p:cNvSpPr>
          <p:nvPr>
            <p:ph type="sldNum" sz="quarter" idx="12"/>
          </p:nvPr>
        </p:nvSpPr>
        <p:spPr>
          <a:xfrm>
            <a:off x="33052147" y="30029347"/>
            <a:ext cx="10529888" cy="1724962"/>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96295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23561" y="1724969"/>
            <a:ext cx="40364569" cy="6262365"/>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3223566" y="7942328"/>
            <a:ext cx="19798379" cy="3892412"/>
          </a:xfrm>
          <a:prstGeom prst="rect">
            <a:avLst/>
          </a:prstGeo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US"/>
              <a:t>Click to edit Master text styles</a:t>
            </a:r>
          </a:p>
        </p:txBody>
      </p:sp>
      <p:sp>
        <p:nvSpPr>
          <p:cNvPr id="4" name="Content Placeholder 3"/>
          <p:cNvSpPr>
            <a:spLocks noGrp="1"/>
          </p:cNvSpPr>
          <p:nvPr>
            <p:ph sz="half" idx="2"/>
          </p:nvPr>
        </p:nvSpPr>
        <p:spPr>
          <a:xfrm>
            <a:off x="3223566" y="11834740"/>
            <a:ext cx="19798379" cy="174071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692249" y="7942328"/>
            <a:ext cx="19895883" cy="3892412"/>
          </a:xfrm>
          <a:prstGeom prst="rect">
            <a:avLst/>
          </a:prstGeo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US"/>
              <a:t>Click to edit Master text styles</a:t>
            </a:r>
          </a:p>
        </p:txBody>
      </p:sp>
      <p:sp>
        <p:nvSpPr>
          <p:cNvPr id="6" name="Content Placeholder 5"/>
          <p:cNvSpPr>
            <a:spLocks noGrp="1"/>
          </p:cNvSpPr>
          <p:nvPr>
            <p:ph sz="quarter" idx="4"/>
          </p:nvPr>
        </p:nvSpPr>
        <p:spPr>
          <a:xfrm>
            <a:off x="23692249" y="11834740"/>
            <a:ext cx="19895883" cy="174071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217465" y="30029347"/>
            <a:ext cx="10529888" cy="1724962"/>
          </a:xfrm>
          <a:prstGeom prst="rect">
            <a:avLst/>
          </a:prstGeom>
        </p:spPr>
        <p:txBody>
          <a:bodyPr/>
          <a:lstStyle/>
          <a:p>
            <a:fld id="{EE104A72-CD6D-44F6-A076-1033BCB2A039}" type="datetimeFigureOut">
              <a:rPr lang="en-GB" smtClean="0"/>
              <a:t>30/01/2025</a:t>
            </a:fld>
            <a:endParaRPr lang="en-GB"/>
          </a:p>
        </p:txBody>
      </p:sp>
      <p:sp>
        <p:nvSpPr>
          <p:cNvPr id="8" name="Footer Placeholder 7"/>
          <p:cNvSpPr>
            <a:spLocks noGrp="1"/>
          </p:cNvSpPr>
          <p:nvPr>
            <p:ph type="ftr" sz="quarter" idx="11"/>
          </p:nvPr>
        </p:nvSpPr>
        <p:spPr>
          <a:xfrm>
            <a:off x="15502335" y="30029347"/>
            <a:ext cx="15794831" cy="1724962"/>
          </a:xfrm>
          <a:prstGeom prst="rect">
            <a:avLst/>
          </a:prstGeom>
        </p:spPr>
        <p:txBody>
          <a:bodyPr/>
          <a:lstStyle/>
          <a:p>
            <a:endParaRPr lang="en-GB"/>
          </a:p>
        </p:txBody>
      </p:sp>
      <p:sp>
        <p:nvSpPr>
          <p:cNvPr id="9" name="Slide Number Placeholder 8"/>
          <p:cNvSpPr>
            <a:spLocks noGrp="1"/>
          </p:cNvSpPr>
          <p:nvPr>
            <p:ph type="sldNum" sz="quarter" idx="12"/>
          </p:nvPr>
        </p:nvSpPr>
        <p:spPr>
          <a:xfrm>
            <a:off x="33052147" y="30029347"/>
            <a:ext cx="10529888" cy="1724962"/>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307940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lumMod val="95000"/>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87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217465" y="30029347"/>
            <a:ext cx="10529888" cy="1724962"/>
          </a:xfrm>
          <a:prstGeom prst="rect">
            <a:avLst/>
          </a:prstGeom>
        </p:spPr>
        <p:txBody>
          <a:bodyPr/>
          <a:lstStyle/>
          <a:p>
            <a:fld id="{EE104A72-CD6D-44F6-A076-1033BCB2A039}" type="datetimeFigureOut">
              <a:rPr lang="en-GB" smtClean="0"/>
              <a:t>30/01/2025</a:t>
            </a:fld>
            <a:endParaRPr lang="en-GB"/>
          </a:p>
        </p:txBody>
      </p:sp>
      <p:sp>
        <p:nvSpPr>
          <p:cNvPr id="3" name="Footer Placeholder 2"/>
          <p:cNvSpPr>
            <a:spLocks noGrp="1"/>
          </p:cNvSpPr>
          <p:nvPr>
            <p:ph type="ftr" sz="quarter" idx="11"/>
          </p:nvPr>
        </p:nvSpPr>
        <p:spPr>
          <a:xfrm>
            <a:off x="15502335" y="30029347"/>
            <a:ext cx="15794831" cy="1724962"/>
          </a:xfrm>
          <a:prstGeom prst="rect">
            <a:avLst/>
          </a:prstGeom>
        </p:spPr>
        <p:txBody>
          <a:bodyPr/>
          <a:lstStyle/>
          <a:p>
            <a:endParaRPr lang="en-GB"/>
          </a:p>
        </p:txBody>
      </p:sp>
      <p:sp>
        <p:nvSpPr>
          <p:cNvPr id="4" name="Slide Number Placeholder 3"/>
          <p:cNvSpPr>
            <a:spLocks noGrp="1"/>
          </p:cNvSpPr>
          <p:nvPr>
            <p:ph type="sldNum" sz="quarter" idx="12"/>
          </p:nvPr>
        </p:nvSpPr>
        <p:spPr>
          <a:xfrm>
            <a:off x="33052147" y="30029347"/>
            <a:ext cx="10529888" cy="1724962"/>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206547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1" y="2159952"/>
            <a:ext cx="15094057" cy="7559834"/>
          </a:xfrm>
          <a:prstGeom prst="rect">
            <a:avLst/>
          </a:prstGeom>
        </p:spPr>
        <p:txBody>
          <a:bodyPr anchor="b"/>
          <a:lstStyle>
            <a:lvl1pPr>
              <a:defRPr sz="15118"/>
            </a:lvl1pPr>
          </a:lstStyle>
          <a:p>
            <a:r>
              <a:rPr lang="en-US"/>
              <a:t>Click to edit Master title style</a:t>
            </a:r>
            <a:endParaRPr lang="en-US" dirty="0"/>
          </a:p>
        </p:txBody>
      </p:sp>
      <p:sp>
        <p:nvSpPr>
          <p:cNvPr id="3" name="Content Placeholder 2"/>
          <p:cNvSpPr>
            <a:spLocks noGrp="1"/>
          </p:cNvSpPr>
          <p:nvPr>
            <p:ph idx="1"/>
          </p:nvPr>
        </p:nvSpPr>
        <p:spPr>
          <a:xfrm>
            <a:off x="19895883" y="4664905"/>
            <a:ext cx="23692247" cy="23024494"/>
          </a:xfrm>
          <a:prstGeom prst="rect">
            <a:avLst/>
          </a:prstGeom>
        </p:spPr>
        <p:txBody>
          <a:bodyPr/>
          <a:lstStyle>
            <a:lvl1pPr>
              <a:defRPr sz="15118"/>
            </a:lvl1pPr>
            <a:lvl2pPr>
              <a:defRPr sz="13228"/>
            </a:lvl2pPr>
            <a:lvl3pPr>
              <a:defRPr sz="11338"/>
            </a:lvl3pPr>
            <a:lvl4pPr>
              <a:defRPr sz="9449"/>
            </a:lvl4pPr>
            <a:lvl5pPr>
              <a:defRPr sz="9449"/>
            </a:lvl5pPr>
            <a:lvl6pPr>
              <a:defRPr sz="9449"/>
            </a:lvl6pPr>
            <a:lvl7pPr>
              <a:defRPr sz="9449"/>
            </a:lvl7pPr>
            <a:lvl8pPr>
              <a:defRPr sz="9449"/>
            </a:lvl8pPr>
            <a:lvl9pPr>
              <a:defRPr sz="94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23561" y="9719786"/>
            <a:ext cx="15094057" cy="18007107"/>
          </a:xfrm>
          <a:prstGeom prst="rect">
            <a:avLst/>
          </a:prstGeo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US"/>
              <a:t>Click to edit Master text styles</a:t>
            </a:r>
          </a:p>
        </p:txBody>
      </p:sp>
      <p:sp>
        <p:nvSpPr>
          <p:cNvPr id="5" name="Date Placeholder 4"/>
          <p:cNvSpPr>
            <a:spLocks noGrp="1"/>
          </p:cNvSpPr>
          <p:nvPr>
            <p:ph type="dt" sz="half" idx="10"/>
          </p:nvPr>
        </p:nvSpPr>
        <p:spPr>
          <a:xfrm>
            <a:off x="3217465" y="30029347"/>
            <a:ext cx="10529888" cy="1724962"/>
          </a:xfrm>
          <a:prstGeom prst="rect">
            <a:avLst/>
          </a:prstGeom>
        </p:spPr>
        <p:txBody>
          <a:bodyPr/>
          <a:lstStyle/>
          <a:p>
            <a:fld id="{EE104A72-CD6D-44F6-A076-1033BCB2A039}" type="datetimeFigureOut">
              <a:rPr lang="en-GB" smtClean="0"/>
              <a:t>30/01/2025</a:t>
            </a:fld>
            <a:endParaRPr lang="en-GB"/>
          </a:p>
        </p:txBody>
      </p:sp>
      <p:sp>
        <p:nvSpPr>
          <p:cNvPr id="6" name="Footer Placeholder 5"/>
          <p:cNvSpPr>
            <a:spLocks noGrp="1"/>
          </p:cNvSpPr>
          <p:nvPr>
            <p:ph type="ftr" sz="quarter" idx="11"/>
          </p:nvPr>
        </p:nvSpPr>
        <p:spPr>
          <a:xfrm>
            <a:off x="15502335" y="30029347"/>
            <a:ext cx="15794831" cy="1724962"/>
          </a:xfrm>
          <a:prstGeom prst="rect">
            <a:avLst/>
          </a:prstGeom>
        </p:spPr>
        <p:txBody>
          <a:bodyPr/>
          <a:lstStyle/>
          <a:p>
            <a:endParaRPr lang="en-GB"/>
          </a:p>
        </p:txBody>
      </p:sp>
      <p:sp>
        <p:nvSpPr>
          <p:cNvPr id="7" name="Slide Number Placeholder 6"/>
          <p:cNvSpPr>
            <a:spLocks noGrp="1"/>
          </p:cNvSpPr>
          <p:nvPr>
            <p:ph type="sldNum" sz="quarter" idx="12"/>
          </p:nvPr>
        </p:nvSpPr>
        <p:spPr>
          <a:xfrm>
            <a:off x="33052147" y="30029347"/>
            <a:ext cx="10529888" cy="1724962"/>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47013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1" y="2159952"/>
            <a:ext cx="15094057" cy="7559834"/>
          </a:xfrm>
          <a:prstGeom prst="rect">
            <a:avLst/>
          </a:prstGeom>
        </p:spPr>
        <p:txBody>
          <a:bodyPr anchor="b"/>
          <a:lstStyle>
            <a:lvl1pPr>
              <a:defRPr sz="15118"/>
            </a:lvl1pPr>
          </a:lstStyle>
          <a:p>
            <a:r>
              <a:rPr lang="en-US"/>
              <a:t>Click to edit Master title style</a:t>
            </a:r>
            <a:endParaRPr lang="en-US" dirty="0"/>
          </a:p>
        </p:txBody>
      </p:sp>
      <p:sp>
        <p:nvSpPr>
          <p:cNvPr id="3" name="Picture Placeholder 2"/>
          <p:cNvSpPr>
            <a:spLocks noGrp="1" noChangeAspect="1"/>
          </p:cNvSpPr>
          <p:nvPr>
            <p:ph type="pic" idx="1"/>
          </p:nvPr>
        </p:nvSpPr>
        <p:spPr>
          <a:xfrm>
            <a:off x="19895883" y="4664905"/>
            <a:ext cx="23692247" cy="23024494"/>
          </a:xfrm>
          <a:prstGeom prst="rect">
            <a:avLst/>
          </a:prstGeom>
        </p:spPr>
        <p:txBody>
          <a:bodyPr anchor="t"/>
          <a:lstStyle>
            <a:lvl1pPr marL="0" indent="0">
              <a:buNone/>
              <a:defRPr sz="15118"/>
            </a:lvl1pPr>
            <a:lvl2pPr marL="2159950" indent="0">
              <a:buNone/>
              <a:defRPr sz="13228"/>
            </a:lvl2pPr>
            <a:lvl3pPr marL="4319900" indent="0">
              <a:buNone/>
              <a:defRPr sz="11338"/>
            </a:lvl3pPr>
            <a:lvl4pPr marL="6479850" indent="0">
              <a:buNone/>
              <a:defRPr sz="9449"/>
            </a:lvl4pPr>
            <a:lvl5pPr marL="8639800" indent="0">
              <a:buNone/>
              <a:defRPr sz="9449"/>
            </a:lvl5pPr>
            <a:lvl6pPr marL="10799750" indent="0">
              <a:buNone/>
              <a:defRPr sz="9449"/>
            </a:lvl6pPr>
            <a:lvl7pPr marL="12959700" indent="0">
              <a:buNone/>
              <a:defRPr sz="9449"/>
            </a:lvl7pPr>
            <a:lvl8pPr marL="15119650" indent="0">
              <a:buNone/>
              <a:defRPr sz="9449"/>
            </a:lvl8pPr>
            <a:lvl9pPr marL="17279600" indent="0">
              <a:buNone/>
              <a:defRPr sz="9449"/>
            </a:lvl9pPr>
          </a:lstStyle>
          <a:p>
            <a:r>
              <a:rPr lang="en-US"/>
              <a:t>Click icon to add picture</a:t>
            </a:r>
            <a:endParaRPr lang="en-US" dirty="0"/>
          </a:p>
        </p:txBody>
      </p:sp>
      <p:sp>
        <p:nvSpPr>
          <p:cNvPr id="4" name="Text Placeholder 3"/>
          <p:cNvSpPr>
            <a:spLocks noGrp="1"/>
          </p:cNvSpPr>
          <p:nvPr>
            <p:ph type="body" sz="half" idx="2"/>
          </p:nvPr>
        </p:nvSpPr>
        <p:spPr>
          <a:xfrm>
            <a:off x="3223561" y="9719786"/>
            <a:ext cx="15094057" cy="18007107"/>
          </a:xfrm>
          <a:prstGeom prst="rect">
            <a:avLst/>
          </a:prstGeo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US"/>
              <a:t>Click to edit Master text styles</a:t>
            </a:r>
          </a:p>
        </p:txBody>
      </p:sp>
      <p:sp>
        <p:nvSpPr>
          <p:cNvPr id="5" name="Date Placeholder 4"/>
          <p:cNvSpPr>
            <a:spLocks noGrp="1"/>
          </p:cNvSpPr>
          <p:nvPr>
            <p:ph type="dt" sz="half" idx="10"/>
          </p:nvPr>
        </p:nvSpPr>
        <p:spPr>
          <a:xfrm>
            <a:off x="3217465" y="30029347"/>
            <a:ext cx="10529888" cy="1724962"/>
          </a:xfrm>
          <a:prstGeom prst="rect">
            <a:avLst/>
          </a:prstGeom>
        </p:spPr>
        <p:txBody>
          <a:bodyPr/>
          <a:lstStyle/>
          <a:p>
            <a:fld id="{EE104A72-CD6D-44F6-A076-1033BCB2A039}" type="datetimeFigureOut">
              <a:rPr lang="en-GB" smtClean="0"/>
              <a:t>30/01/2025</a:t>
            </a:fld>
            <a:endParaRPr lang="en-GB"/>
          </a:p>
        </p:txBody>
      </p:sp>
      <p:sp>
        <p:nvSpPr>
          <p:cNvPr id="6" name="Footer Placeholder 5"/>
          <p:cNvSpPr>
            <a:spLocks noGrp="1"/>
          </p:cNvSpPr>
          <p:nvPr>
            <p:ph type="ftr" sz="quarter" idx="11"/>
          </p:nvPr>
        </p:nvSpPr>
        <p:spPr>
          <a:xfrm>
            <a:off x="15502335" y="30029347"/>
            <a:ext cx="15794831" cy="1724962"/>
          </a:xfrm>
          <a:prstGeom prst="rect">
            <a:avLst/>
          </a:prstGeom>
        </p:spPr>
        <p:txBody>
          <a:bodyPr/>
          <a:lstStyle/>
          <a:p>
            <a:endParaRPr lang="en-GB"/>
          </a:p>
        </p:txBody>
      </p:sp>
      <p:sp>
        <p:nvSpPr>
          <p:cNvPr id="7" name="Slide Number Placeholder 6"/>
          <p:cNvSpPr>
            <a:spLocks noGrp="1"/>
          </p:cNvSpPr>
          <p:nvPr>
            <p:ph type="sldNum" sz="quarter" idx="12"/>
          </p:nvPr>
        </p:nvSpPr>
        <p:spPr>
          <a:xfrm>
            <a:off x="33052147" y="30029347"/>
            <a:ext cx="10529888" cy="1724962"/>
          </a:xfrm>
          <a:prstGeom prst="rect">
            <a:avLst/>
          </a:prstGeom>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2467658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logo with text on it&#10;&#10;Description automatically generated">
            <a:extLst>
              <a:ext uri="{FF2B5EF4-FFF2-40B4-BE49-F238E27FC236}">
                <a16:creationId xmlns:a16="http://schemas.microsoft.com/office/drawing/2014/main" id="{938F9B00-7DAE-3C9B-3342-34776125954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64710" y="502920"/>
            <a:ext cx="6562725" cy="2466975"/>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97B3F850-31F8-AEAF-F740-CDC97059CA8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365760"/>
            <a:ext cx="7447921" cy="4663440"/>
          </a:xfrm>
          <a:prstGeom prst="rect">
            <a:avLst/>
          </a:prstGeom>
        </p:spPr>
      </p:pic>
    </p:spTree>
    <p:extLst>
      <p:ext uri="{BB962C8B-B14F-4D97-AF65-F5344CB8AC3E}">
        <p14:creationId xmlns:p14="http://schemas.microsoft.com/office/powerpoint/2010/main" val="42381906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19900" rtl="0" eaLnBrk="1" latinLnBrk="0" hangingPunct="1">
        <a:lnSpc>
          <a:spcPct val="90000"/>
        </a:lnSpc>
        <a:spcBef>
          <a:spcPct val="0"/>
        </a:spcBef>
        <a:buNone/>
        <a:defRPr sz="20787" kern="1200">
          <a:solidFill>
            <a:schemeClr val="tx1"/>
          </a:solidFill>
          <a:latin typeface="+mj-lt"/>
          <a:ea typeface="+mj-ea"/>
          <a:cs typeface="+mj-cs"/>
        </a:defRPr>
      </a:lvl1pPr>
    </p:titleStyle>
    <p:bodyStyle>
      <a:lvl1pPr marL="1079975" indent="-1079975" algn="l" defTabSz="4319900" rtl="0" eaLnBrk="1" latinLnBrk="0" hangingPunct="1">
        <a:lnSpc>
          <a:spcPct val="90000"/>
        </a:lnSpc>
        <a:spcBef>
          <a:spcPts val="4724"/>
        </a:spcBef>
        <a:buFont typeface="Arial" panose="020B0604020202020204" pitchFamily="34" charset="0"/>
        <a:buChar char="•"/>
        <a:defRPr sz="13228" kern="1200">
          <a:solidFill>
            <a:schemeClr val="tx1"/>
          </a:solidFill>
          <a:latin typeface="+mn-lt"/>
          <a:ea typeface="+mn-ea"/>
          <a:cs typeface="+mn-cs"/>
        </a:defRPr>
      </a:lvl1pPr>
      <a:lvl2pPr marL="3239925" indent="-1079975" algn="l" defTabSz="4319900" rtl="0" eaLnBrk="1" latinLnBrk="0" hangingPunct="1">
        <a:lnSpc>
          <a:spcPct val="90000"/>
        </a:lnSpc>
        <a:spcBef>
          <a:spcPts val="2362"/>
        </a:spcBef>
        <a:buFont typeface="Arial" panose="020B0604020202020204" pitchFamily="34" charset="0"/>
        <a:buChar char="•"/>
        <a:defRPr sz="11338" kern="1200">
          <a:solidFill>
            <a:schemeClr val="tx1"/>
          </a:solidFill>
          <a:latin typeface="+mn-lt"/>
          <a:ea typeface="+mn-ea"/>
          <a:cs typeface="+mn-cs"/>
        </a:defRPr>
      </a:lvl2pPr>
      <a:lvl3pPr marL="5399875" indent="-1079975" algn="l" defTabSz="4319900" rtl="0" eaLnBrk="1" latinLnBrk="0" hangingPunct="1">
        <a:lnSpc>
          <a:spcPct val="90000"/>
        </a:lnSpc>
        <a:spcBef>
          <a:spcPts val="2362"/>
        </a:spcBef>
        <a:buFont typeface="Arial" panose="020B0604020202020204" pitchFamily="34" charset="0"/>
        <a:buChar char="•"/>
        <a:defRPr sz="9449" kern="1200">
          <a:solidFill>
            <a:schemeClr val="tx1"/>
          </a:solidFill>
          <a:latin typeface="+mn-lt"/>
          <a:ea typeface="+mn-ea"/>
          <a:cs typeface="+mn-cs"/>
        </a:defRPr>
      </a:lvl3pPr>
      <a:lvl4pPr marL="75598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4pPr>
      <a:lvl5pPr marL="97197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5pPr>
      <a:lvl6pPr marL="118797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6pPr>
      <a:lvl7pPr marL="140396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7pPr>
      <a:lvl8pPr marL="161996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8pPr>
      <a:lvl9pPr marL="183595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9pPr>
    </p:bodyStyle>
    <p:otherStyle>
      <a:defPPr>
        <a:defRPr lang="en-US"/>
      </a:defPPr>
      <a:lvl1pPr marL="0" algn="l" defTabSz="4319900" rtl="0" eaLnBrk="1" latinLnBrk="0" hangingPunct="1">
        <a:defRPr sz="8504" kern="1200">
          <a:solidFill>
            <a:schemeClr val="tx1"/>
          </a:solidFill>
          <a:latin typeface="+mn-lt"/>
          <a:ea typeface="+mn-ea"/>
          <a:cs typeface="+mn-cs"/>
        </a:defRPr>
      </a:lvl1pPr>
      <a:lvl2pPr marL="2159950" algn="l" defTabSz="4319900" rtl="0" eaLnBrk="1" latinLnBrk="0" hangingPunct="1">
        <a:defRPr sz="8504" kern="1200">
          <a:solidFill>
            <a:schemeClr val="tx1"/>
          </a:solidFill>
          <a:latin typeface="+mn-lt"/>
          <a:ea typeface="+mn-ea"/>
          <a:cs typeface="+mn-cs"/>
        </a:defRPr>
      </a:lvl2pPr>
      <a:lvl3pPr marL="4319900" algn="l" defTabSz="4319900" rtl="0" eaLnBrk="1" latinLnBrk="0" hangingPunct="1">
        <a:defRPr sz="8504" kern="1200">
          <a:solidFill>
            <a:schemeClr val="tx1"/>
          </a:solidFill>
          <a:latin typeface="+mn-lt"/>
          <a:ea typeface="+mn-ea"/>
          <a:cs typeface="+mn-cs"/>
        </a:defRPr>
      </a:lvl3pPr>
      <a:lvl4pPr marL="6479850" algn="l" defTabSz="4319900" rtl="0" eaLnBrk="1" latinLnBrk="0" hangingPunct="1">
        <a:defRPr sz="8504" kern="1200">
          <a:solidFill>
            <a:schemeClr val="tx1"/>
          </a:solidFill>
          <a:latin typeface="+mn-lt"/>
          <a:ea typeface="+mn-ea"/>
          <a:cs typeface="+mn-cs"/>
        </a:defRPr>
      </a:lvl4pPr>
      <a:lvl5pPr marL="8639800" algn="l" defTabSz="4319900" rtl="0" eaLnBrk="1" latinLnBrk="0" hangingPunct="1">
        <a:defRPr sz="8504" kern="1200">
          <a:solidFill>
            <a:schemeClr val="tx1"/>
          </a:solidFill>
          <a:latin typeface="+mn-lt"/>
          <a:ea typeface="+mn-ea"/>
          <a:cs typeface="+mn-cs"/>
        </a:defRPr>
      </a:lvl5pPr>
      <a:lvl6pPr marL="10799750" algn="l" defTabSz="4319900" rtl="0" eaLnBrk="1" latinLnBrk="0" hangingPunct="1">
        <a:defRPr sz="8504" kern="1200">
          <a:solidFill>
            <a:schemeClr val="tx1"/>
          </a:solidFill>
          <a:latin typeface="+mn-lt"/>
          <a:ea typeface="+mn-ea"/>
          <a:cs typeface="+mn-cs"/>
        </a:defRPr>
      </a:lvl6pPr>
      <a:lvl7pPr marL="12959700" algn="l" defTabSz="4319900" rtl="0" eaLnBrk="1" latinLnBrk="0" hangingPunct="1">
        <a:defRPr sz="8504" kern="1200">
          <a:solidFill>
            <a:schemeClr val="tx1"/>
          </a:solidFill>
          <a:latin typeface="+mn-lt"/>
          <a:ea typeface="+mn-ea"/>
          <a:cs typeface="+mn-cs"/>
        </a:defRPr>
      </a:lvl7pPr>
      <a:lvl8pPr marL="15119650" algn="l" defTabSz="4319900" rtl="0" eaLnBrk="1" latinLnBrk="0" hangingPunct="1">
        <a:defRPr sz="8504" kern="1200">
          <a:solidFill>
            <a:schemeClr val="tx1"/>
          </a:solidFill>
          <a:latin typeface="+mn-lt"/>
          <a:ea typeface="+mn-ea"/>
          <a:cs typeface="+mn-cs"/>
        </a:defRPr>
      </a:lvl8pPr>
      <a:lvl9pPr marL="17279600" algn="l" defTabSz="4319900" rtl="0" eaLnBrk="1" latinLnBrk="0" hangingPunct="1">
        <a:defRPr sz="8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L.Veysey@salford.ac.uk"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a.p.clark@salford.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0238B-CC8F-B849-1652-65C825AB6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D4B4DD-D70D-37FC-2798-530F79D01E20}"/>
              </a:ext>
            </a:extLst>
          </p:cNvPr>
          <p:cNvSpPr>
            <a:spLocks noGrp="1"/>
          </p:cNvSpPr>
          <p:nvPr>
            <p:ph type="title" idx="4294967295"/>
          </p:nvPr>
        </p:nvSpPr>
        <p:spPr>
          <a:xfrm>
            <a:off x="516673" y="2786733"/>
            <a:ext cx="45231757" cy="3567177"/>
          </a:xfrm>
          <a:prstGeom prst="rect">
            <a:avLst/>
          </a:prstGeom>
        </p:spPr>
        <p:txBody>
          <a:bodyPr>
            <a:normAutofit fontScale="90000"/>
          </a:bodyPr>
          <a:lstStyle/>
          <a:p>
            <a:pPr algn="ctr">
              <a:lnSpc>
                <a:spcPct val="100000"/>
              </a:lnSpc>
            </a:pPr>
            <a:r>
              <a:rPr lang="en-GB" sz="10200" dirty="0">
                <a:latin typeface="Arial" panose="020B0604020202020204" pitchFamily="34" charset="0"/>
                <a:cs typeface="Arial" panose="020B0604020202020204" pitchFamily="34" charset="0"/>
              </a:rPr>
              <a:t>Development of a Command Words Learning Toolkit:</a:t>
            </a:r>
            <a:br>
              <a:rPr lang="en-GB" sz="10200" dirty="0">
                <a:latin typeface="Arial" panose="020B0604020202020204" pitchFamily="34" charset="0"/>
                <a:cs typeface="Arial" panose="020B0604020202020204" pitchFamily="34" charset="0"/>
              </a:rPr>
            </a:br>
            <a:r>
              <a:rPr lang="en-GB" sz="10200" dirty="0">
                <a:latin typeface="Arial" panose="020B0604020202020204" pitchFamily="34" charset="0"/>
                <a:cs typeface="Arial" panose="020B0604020202020204" pitchFamily="34" charset="0"/>
              </a:rPr>
              <a:t>Understanding the Disparities and Strategies for Enhancing Educational Equity</a:t>
            </a:r>
            <a:br>
              <a:rPr lang="en-GB" sz="10200" b="1" dirty="0"/>
            </a:br>
            <a:br>
              <a:rPr lang="en-GB" sz="600" b="1" dirty="0"/>
            </a:br>
            <a:r>
              <a:rPr lang="en-GB" sz="4000" dirty="0">
                <a:latin typeface="Arial" panose="020B0604020202020204" pitchFamily="34" charset="0"/>
                <a:cs typeface="Arial" panose="020B0604020202020204" pitchFamily="34" charset="0"/>
              </a:rPr>
              <a:t>Christopher Veysey </a:t>
            </a:r>
            <a:r>
              <a:rPr lang="en-GB" sz="4000" dirty="0">
                <a:latin typeface="Arial" panose="020B0604020202020204" pitchFamily="34" charset="0"/>
                <a:cs typeface="Arial" panose="020B0604020202020204" pitchFamily="34" charset="0"/>
                <a:hlinkClick r:id="rId3"/>
              </a:rPr>
              <a:t>C.L.Veysey@salford.ac.uk</a:t>
            </a:r>
            <a:r>
              <a:rPr lang="en-GB" sz="4000" dirty="0">
                <a:latin typeface="Arial" panose="020B0604020202020204" pitchFamily="34" charset="0"/>
                <a:cs typeface="Arial" panose="020B0604020202020204" pitchFamily="34" charset="0"/>
              </a:rPr>
              <a:t> Salford Languages, University of Salford and Berna S. Sayan </a:t>
            </a:r>
            <a:r>
              <a:rPr lang="en-GB" sz="4000" dirty="0">
                <a:latin typeface="Arial" panose="020B0604020202020204" pitchFamily="34" charset="0"/>
                <a:cs typeface="Arial" panose="020B0604020202020204" pitchFamily="34" charset="0"/>
                <a:hlinkClick r:id="rId4"/>
              </a:rPr>
              <a:t>b.s.sayan@salford.ac.uk</a:t>
            </a:r>
            <a:r>
              <a:rPr lang="en-GB" sz="4000" dirty="0">
                <a:latin typeface="Arial" panose="020B0604020202020204" pitchFamily="34" charset="0"/>
                <a:cs typeface="Arial" panose="020B0604020202020204" pitchFamily="34" charset="0"/>
              </a:rPr>
              <a:t>  School of Science, Engineering &amp; Environment, University of Salford</a:t>
            </a:r>
          </a:p>
        </p:txBody>
      </p:sp>
      <p:sp>
        <p:nvSpPr>
          <p:cNvPr id="6" name="Subtitle 2">
            <a:extLst>
              <a:ext uri="{FF2B5EF4-FFF2-40B4-BE49-F238E27FC236}">
                <a16:creationId xmlns:a16="http://schemas.microsoft.com/office/drawing/2014/main" id="{1C21C689-A6BC-42C6-0FE4-0715CBCABB17}"/>
              </a:ext>
            </a:extLst>
          </p:cNvPr>
          <p:cNvSpPr txBox="1">
            <a:spLocks/>
          </p:cNvSpPr>
          <p:nvPr/>
        </p:nvSpPr>
        <p:spPr>
          <a:xfrm>
            <a:off x="16649883" y="8548415"/>
            <a:ext cx="13499735" cy="15647045"/>
          </a:xfrm>
          <a:prstGeom prst="rect">
            <a:avLst/>
          </a:prstGeom>
        </p:spPr>
        <p:txBody>
          <a:bodyPr vert="horz" lIns="195947" tIns="97973" rIns="195947" bIns="97973" rtlCol="0">
            <a:normAutofit/>
          </a:bodyPr>
          <a:lstStyle>
            <a:lvl1pPr marL="0" indent="0" algn="ctr" defTabSz="2015886" rtl="0" eaLnBrk="1" latinLnBrk="0" hangingPunct="1">
              <a:lnSpc>
                <a:spcPct val="90000"/>
              </a:lnSpc>
              <a:spcBef>
                <a:spcPts val="2205"/>
              </a:spcBef>
              <a:buFont typeface="Arial" panose="020B0604020202020204" pitchFamily="34" charset="0"/>
              <a:buNone/>
              <a:defRPr sz="5291" kern="1200">
                <a:solidFill>
                  <a:schemeClr val="tx1"/>
                </a:solidFill>
                <a:latin typeface="+mn-lt"/>
                <a:ea typeface="+mn-ea"/>
                <a:cs typeface="+mn-cs"/>
              </a:defRPr>
            </a:lvl1pPr>
            <a:lvl2pPr marL="1007943" indent="0" algn="ctr" defTabSz="2015886" rtl="0" eaLnBrk="1" latinLnBrk="0" hangingPunct="1">
              <a:lnSpc>
                <a:spcPct val="90000"/>
              </a:lnSpc>
              <a:spcBef>
                <a:spcPts val="1102"/>
              </a:spcBef>
              <a:buFont typeface="Arial" panose="020B0604020202020204" pitchFamily="34" charset="0"/>
              <a:buNone/>
              <a:defRPr sz="4409" kern="1200">
                <a:solidFill>
                  <a:schemeClr val="tx1"/>
                </a:solidFill>
                <a:latin typeface="+mn-lt"/>
                <a:ea typeface="+mn-ea"/>
                <a:cs typeface="+mn-cs"/>
              </a:defRPr>
            </a:lvl2pPr>
            <a:lvl3pPr marL="2015886" indent="0" algn="ctr" defTabSz="2015886" rtl="0" eaLnBrk="1" latinLnBrk="0" hangingPunct="1">
              <a:lnSpc>
                <a:spcPct val="90000"/>
              </a:lnSpc>
              <a:spcBef>
                <a:spcPts val="1102"/>
              </a:spcBef>
              <a:buFont typeface="Arial" panose="020B0604020202020204" pitchFamily="34" charset="0"/>
              <a:buNone/>
              <a:defRPr sz="3968" kern="1200">
                <a:solidFill>
                  <a:schemeClr val="tx1"/>
                </a:solidFill>
                <a:latin typeface="+mn-lt"/>
                <a:ea typeface="+mn-ea"/>
                <a:cs typeface="+mn-cs"/>
              </a:defRPr>
            </a:lvl3pPr>
            <a:lvl4pPr marL="3023829" indent="0" algn="ctr" defTabSz="2015886" rtl="0" eaLnBrk="1" latinLnBrk="0" hangingPunct="1">
              <a:lnSpc>
                <a:spcPct val="90000"/>
              </a:lnSpc>
              <a:spcBef>
                <a:spcPts val="1102"/>
              </a:spcBef>
              <a:buFont typeface="Arial" panose="020B0604020202020204" pitchFamily="34" charset="0"/>
              <a:buNone/>
              <a:defRPr sz="3527" kern="1200">
                <a:solidFill>
                  <a:schemeClr val="tx1"/>
                </a:solidFill>
                <a:latin typeface="+mn-lt"/>
                <a:ea typeface="+mn-ea"/>
                <a:cs typeface="+mn-cs"/>
              </a:defRPr>
            </a:lvl4pPr>
            <a:lvl5pPr marL="4031772" indent="0" algn="ctr" defTabSz="2015886" rtl="0" eaLnBrk="1" latinLnBrk="0" hangingPunct="1">
              <a:lnSpc>
                <a:spcPct val="90000"/>
              </a:lnSpc>
              <a:spcBef>
                <a:spcPts val="1102"/>
              </a:spcBef>
              <a:buFont typeface="Arial" panose="020B0604020202020204" pitchFamily="34" charset="0"/>
              <a:buNone/>
              <a:defRPr sz="3527" kern="1200">
                <a:solidFill>
                  <a:schemeClr val="tx1"/>
                </a:solidFill>
                <a:latin typeface="+mn-lt"/>
                <a:ea typeface="+mn-ea"/>
                <a:cs typeface="+mn-cs"/>
              </a:defRPr>
            </a:lvl5pPr>
            <a:lvl6pPr marL="5039716" indent="0" algn="ctr" defTabSz="2015886" rtl="0" eaLnBrk="1" latinLnBrk="0" hangingPunct="1">
              <a:lnSpc>
                <a:spcPct val="90000"/>
              </a:lnSpc>
              <a:spcBef>
                <a:spcPts val="1102"/>
              </a:spcBef>
              <a:buFont typeface="Arial" panose="020B0604020202020204" pitchFamily="34" charset="0"/>
              <a:buNone/>
              <a:defRPr sz="3527" kern="1200">
                <a:solidFill>
                  <a:schemeClr val="tx1"/>
                </a:solidFill>
                <a:latin typeface="+mn-lt"/>
                <a:ea typeface="+mn-ea"/>
                <a:cs typeface="+mn-cs"/>
              </a:defRPr>
            </a:lvl6pPr>
            <a:lvl7pPr marL="6047659" indent="0" algn="ctr" defTabSz="2015886" rtl="0" eaLnBrk="1" latinLnBrk="0" hangingPunct="1">
              <a:lnSpc>
                <a:spcPct val="90000"/>
              </a:lnSpc>
              <a:spcBef>
                <a:spcPts val="1102"/>
              </a:spcBef>
              <a:buFont typeface="Arial" panose="020B0604020202020204" pitchFamily="34" charset="0"/>
              <a:buNone/>
              <a:defRPr sz="3527" kern="1200">
                <a:solidFill>
                  <a:schemeClr val="tx1"/>
                </a:solidFill>
                <a:latin typeface="+mn-lt"/>
                <a:ea typeface="+mn-ea"/>
                <a:cs typeface="+mn-cs"/>
              </a:defRPr>
            </a:lvl7pPr>
            <a:lvl8pPr marL="7055602" indent="0" algn="ctr" defTabSz="2015886" rtl="0" eaLnBrk="1" latinLnBrk="0" hangingPunct="1">
              <a:lnSpc>
                <a:spcPct val="90000"/>
              </a:lnSpc>
              <a:spcBef>
                <a:spcPts val="1102"/>
              </a:spcBef>
              <a:buFont typeface="Arial" panose="020B0604020202020204" pitchFamily="34" charset="0"/>
              <a:buNone/>
              <a:defRPr sz="3527" kern="1200">
                <a:solidFill>
                  <a:schemeClr val="tx1"/>
                </a:solidFill>
                <a:latin typeface="+mn-lt"/>
                <a:ea typeface="+mn-ea"/>
                <a:cs typeface="+mn-cs"/>
              </a:defRPr>
            </a:lvl8pPr>
            <a:lvl9pPr marL="8063545" indent="0" algn="ctr" defTabSz="2015886" rtl="0" eaLnBrk="1" latinLnBrk="0" hangingPunct="1">
              <a:lnSpc>
                <a:spcPct val="90000"/>
              </a:lnSpc>
              <a:spcBef>
                <a:spcPts val="1102"/>
              </a:spcBef>
              <a:buFont typeface="Arial" panose="020B0604020202020204" pitchFamily="34" charset="0"/>
              <a:buNone/>
              <a:defRPr sz="3527" kern="1200">
                <a:solidFill>
                  <a:schemeClr val="tx1"/>
                </a:solidFill>
                <a:latin typeface="+mn-lt"/>
                <a:ea typeface="+mn-ea"/>
                <a:cs typeface="+mn-cs"/>
              </a:defRPr>
            </a:lvl9pPr>
          </a:lstStyle>
          <a:p>
            <a:endParaRPr lang="en-GB" sz="11338" dirty="0"/>
          </a:p>
        </p:txBody>
      </p:sp>
      <p:sp>
        <p:nvSpPr>
          <p:cNvPr id="8" name="Subtitle 2">
            <a:extLst>
              <a:ext uri="{FF2B5EF4-FFF2-40B4-BE49-F238E27FC236}">
                <a16:creationId xmlns:a16="http://schemas.microsoft.com/office/drawing/2014/main" id="{F73581F6-87B0-98AB-A398-5D19AF6E0175}"/>
              </a:ext>
            </a:extLst>
          </p:cNvPr>
          <p:cNvSpPr txBox="1">
            <a:spLocks/>
          </p:cNvSpPr>
          <p:nvPr/>
        </p:nvSpPr>
        <p:spPr>
          <a:xfrm>
            <a:off x="31220297" y="8416867"/>
            <a:ext cx="13499735" cy="15647045"/>
          </a:xfrm>
          <a:prstGeom prst="rect">
            <a:avLst/>
          </a:prstGeom>
        </p:spPr>
        <p:txBody>
          <a:bodyPr vert="horz" lIns="195947" tIns="97973" rIns="195947" bIns="97973" rtlCol="0">
            <a:normAutofit/>
          </a:bodyPr>
          <a:lstStyle>
            <a:lvl1pPr marL="0" indent="0" algn="ctr" defTabSz="2015886" rtl="0" eaLnBrk="1" latinLnBrk="0" hangingPunct="1">
              <a:lnSpc>
                <a:spcPct val="90000"/>
              </a:lnSpc>
              <a:spcBef>
                <a:spcPts val="2205"/>
              </a:spcBef>
              <a:buFont typeface="Arial" panose="020B0604020202020204" pitchFamily="34" charset="0"/>
              <a:buNone/>
              <a:defRPr sz="5291" kern="1200">
                <a:solidFill>
                  <a:schemeClr val="tx1"/>
                </a:solidFill>
                <a:latin typeface="+mn-lt"/>
                <a:ea typeface="+mn-ea"/>
                <a:cs typeface="+mn-cs"/>
              </a:defRPr>
            </a:lvl1pPr>
            <a:lvl2pPr marL="1007943" indent="0" algn="ctr" defTabSz="2015886" rtl="0" eaLnBrk="1" latinLnBrk="0" hangingPunct="1">
              <a:lnSpc>
                <a:spcPct val="90000"/>
              </a:lnSpc>
              <a:spcBef>
                <a:spcPts val="1102"/>
              </a:spcBef>
              <a:buFont typeface="Arial" panose="020B0604020202020204" pitchFamily="34" charset="0"/>
              <a:buNone/>
              <a:defRPr sz="4409" kern="1200">
                <a:solidFill>
                  <a:schemeClr val="tx1"/>
                </a:solidFill>
                <a:latin typeface="+mn-lt"/>
                <a:ea typeface="+mn-ea"/>
                <a:cs typeface="+mn-cs"/>
              </a:defRPr>
            </a:lvl2pPr>
            <a:lvl3pPr marL="2015886" indent="0" algn="ctr" defTabSz="2015886" rtl="0" eaLnBrk="1" latinLnBrk="0" hangingPunct="1">
              <a:lnSpc>
                <a:spcPct val="90000"/>
              </a:lnSpc>
              <a:spcBef>
                <a:spcPts val="1102"/>
              </a:spcBef>
              <a:buFont typeface="Arial" panose="020B0604020202020204" pitchFamily="34" charset="0"/>
              <a:buNone/>
              <a:defRPr sz="3968" kern="1200">
                <a:solidFill>
                  <a:schemeClr val="tx1"/>
                </a:solidFill>
                <a:latin typeface="+mn-lt"/>
                <a:ea typeface="+mn-ea"/>
                <a:cs typeface="+mn-cs"/>
              </a:defRPr>
            </a:lvl3pPr>
            <a:lvl4pPr marL="3023829" indent="0" algn="ctr" defTabSz="2015886" rtl="0" eaLnBrk="1" latinLnBrk="0" hangingPunct="1">
              <a:lnSpc>
                <a:spcPct val="90000"/>
              </a:lnSpc>
              <a:spcBef>
                <a:spcPts val="1102"/>
              </a:spcBef>
              <a:buFont typeface="Arial" panose="020B0604020202020204" pitchFamily="34" charset="0"/>
              <a:buNone/>
              <a:defRPr sz="3527" kern="1200">
                <a:solidFill>
                  <a:schemeClr val="tx1"/>
                </a:solidFill>
                <a:latin typeface="+mn-lt"/>
                <a:ea typeface="+mn-ea"/>
                <a:cs typeface="+mn-cs"/>
              </a:defRPr>
            </a:lvl4pPr>
            <a:lvl5pPr marL="4031772" indent="0" algn="ctr" defTabSz="2015886" rtl="0" eaLnBrk="1" latinLnBrk="0" hangingPunct="1">
              <a:lnSpc>
                <a:spcPct val="90000"/>
              </a:lnSpc>
              <a:spcBef>
                <a:spcPts val="1102"/>
              </a:spcBef>
              <a:buFont typeface="Arial" panose="020B0604020202020204" pitchFamily="34" charset="0"/>
              <a:buNone/>
              <a:defRPr sz="3527" kern="1200">
                <a:solidFill>
                  <a:schemeClr val="tx1"/>
                </a:solidFill>
                <a:latin typeface="+mn-lt"/>
                <a:ea typeface="+mn-ea"/>
                <a:cs typeface="+mn-cs"/>
              </a:defRPr>
            </a:lvl5pPr>
            <a:lvl6pPr marL="5039716" indent="0" algn="ctr" defTabSz="2015886" rtl="0" eaLnBrk="1" latinLnBrk="0" hangingPunct="1">
              <a:lnSpc>
                <a:spcPct val="90000"/>
              </a:lnSpc>
              <a:spcBef>
                <a:spcPts val="1102"/>
              </a:spcBef>
              <a:buFont typeface="Arial" panose="020B0604020202020204" pitchFamily="34" charset="0"/>
              <a:buNone/>
              <a:defRPr sz="3527" kern="1200">
                <a:solidFill>
                  <a:schemeClr val="tx1"/>
                </a:solidFill>
                <a:latin typeface="+mn-lt"/>
                <a:ea typeface="+mn-ea"/>
                <a:cs typeface="+mn-cs"/>
              </a:defRPr>
            </a:lvl6pPr>
            <a:lvl7pPr marL="6047659" indent="0" algn="ctr" defTabSz="2015886" rtl="0" eaLnBrk="1" latinLnBrk="0" hangingPunct="1">
              <a:lnSpc>
                <a:spcPct val="90000"/>
              </a:lnSpc>
              <a:spcBef>
                <a:spcPts val="1102"/>
              </a:spcBef>
              <a:buFont typeface="Arial" panose="020B0604020202020204" pitchFamily="34" charset="0"/>
              <a:buNone/>
              <a:defRPr sz="3527" kern="1200">
                <a:solidFill>
                  <a:schemeClr val="tx1"/>
                </a:solidFill>
                <a:latin typeface="+mn-lt"/>
                <a:ea typeface="+mn-ea"/>
                <a:cs typeface="+mn-cs"/>
              </a:defRPr>
            </a:lvl7pPr>
            <a:lvl8pPr marL="7055602" indent="0" algn="ctr" defTabSz="2015886" rtl="0" eaLnBrk="1" latinLnBrk="0" hangingPunct="1">
              <a:lnSpc>
                <a:spcPct val="90000"/>
              </a:lnSpc>
              <a:spcBef>
                <a:spcPts val="1102"/>
              </a:spcBef>
              <a:buFont typeface="Arial" panose="020B0604020202020204" pitchFamily="34" charset="0"/>
              <a:buNone/>
              <a:defRPr sz="3527" kern="1200">
                <a:solidFill>
                  <a:schemeClr val="tx1"/>
                </a:solidFill>
                <a:latin typeface="+mn-lt"/>
                <a:ea typeface="+mn-ea"/>
                <a:cs typeface="+mn-cs"/>
              </a:defRPr>
            </a:lvl8pPr>
            <a:lvl9pPr marL="8063545" indent="0" algn="ctr" defTabSz="2015886" rtl="0" eaLnBrk="1" latinLnBrk="0" hangingPunct="1">
              <a:lnSpc>
                <a:spcPct val="90000"/>
              </a:lnSpc>
              <a:spcBef>
                <a:spcPts val="1102"/>
              </a:spcBef>
              <a:buFont typeface="Arial" panose="020B0604020202020204" pitchFamily="34" charset="0"/>
              <a:buNone/>
              <a:defRPr sz="3527" kern="1200">
                <a:solidFill>
                  <a:schemeClr val="tx1"/>
                </a:solidFill>
                <a:latin typeface="+mn-lt"/>
                <a:ea typeface="+mn-ea"/>
                <a:cs typeface="+mn-cs"/>
              </a:defRPr>
            </a:lvl9pPr>
          </a:lstStyle>
          <a:p>
            <a:endParaRPr lang="en-GB" sz="11338" dirty="0"/>
          </a:p>
        </p:txBody>
      </p:sp>
      <p:sp>
        <p:nvSpPr>
          <p:cNvPr id="7" name="TextBox 6">
            <a:extLst>
              <a:ext uri="{FF2B5EF4-FFF2-40B4-BE49-F238E27FC236}">
                <a16:creationId xmlns:a16="http://schemas.microsoft.com/office/drawing/2014/main" id="{8EF2A32F-62AD-ADB2-31B2-BD0BCB3FD3E1}"/>
              </a:ext>
            </a:extLst>
          </p:cNvPr>
          <p:cNvSpPr txBox="1"/>
          <p:nvPr/>
        </p:nvSpPr>
        <p:spPr>
          <a:xfrm>
            <a:off x="718093" y="19064263"/>
            <a:ext cx="14588690" cy="6801862"/>
          </a:xfrm>
          <a:prstGeom prst="rect">
            <a:avLst/>
          </a:prstGeom>
          <a:noFill/>
          <a:ln>
            <a:noFill/>
          </a:ln>
        </p:spPr>
        <p:txBody>
          <a:bodyPr wrap="square" rtlCol="0">
            <a:spAutoFit/>
          </a:bodyPr>
          <a:lstStyle/>
          <a:p>
            <a:r>
              <a:rPr lang="en-GB" sz="6400" dirty="0">
                <a:latin typeface="Arial" panose="020B0604020202020204" pitchFamily="34" charset="0"/>
                <a:cs typeface="Arial" panose="020B0604020202020204" pitchFamily="34" charset="0"/>
              </a:rPr>
              <a:t>Aims and Objectives </a:t>
            </a:r>
            <a:endParaRPr lang="en-GB" sz="1200" dirty="0">
              <a:latin typeface="Arial" panose="020B0604020202020204" pitchFamily="34" charset="0"/>
              <a:cs typeface="Arial" panose="020B0604020202020204" pitchFamily="34" charset="0"/>
            </a:endParaRPr>
          </a:p>
          <a:p>
            <a:pPr algn="just"/>
            <a:r>
              <a:rPr lang="en-GB"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Aim:</a:t>
            </a:r>
            <a:r>
              <a:rPr lang="en-GB" sz="3600" b="1" dirty="0">
                <a:latin typeface="Arial" panose="020B0604020202020204" pitchFamily="34" charset="0"/>
                <a:ea typeface="Times New Roman" panose="02020603050405020304" pitchFamily="18" charset="0"/>
                <a:cs typeface="Arial" panose="020B0604020202020204" pitchFamily="34" charset="0"/>
              </a:rPr>
              <a:t> </a:t>
            </a:r>
            <a:r>
              <a:rPr lang="en-GB"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create a comprehensive learning toolkit that enhances learners’ contextual understanding of command words in HE assessments.</a:t>
            </a: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Objectives:</a:t>
            </a:r>
            <a:endParaRPr lang="en-GB" sz="3600" dirty="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mj-lt"/>
              <a:buAutoNum type="arabicPeriod"/>
              <a:tabLst>
                <a:tab pos="457200" algn="l"/>
              </a:tabLst>
            </a:pPr>
            <a:r>
              <a:rPr lang="en-GB"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Analyse the definitions of frequently used command words across diverse HE institutions; distil these into core definitions and supportive explanations using accessible language.</a:t>
            </a:r>
          </a:p>
          <a:p>
            <a:pPr marL="800100" lvl="1" indent="-342900" algn="just">
              <a:buFont typeface="+mj-lt"/>
              <a:buAutoNum type="arabicPeriod"/>
              <a:tabLst>
                <a:tab pos="457200" algn="l"/>
              </a:tabLst>
            </a:pPr>
            <a:r>
              <a:rPr lang="en-GB"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Design narrative-based analogies and </a:t>
            </a:r>
            <a:r>
              <a:rPr lang="en-GB"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visual aids </a:t>
            </a:r>
            <a:r>
              <a:rPr lang="en-GB"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a:t>
            </a:r>
            <a:r>
              <a:rPr lang="en-GB"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reinforce</a:t>
            </a:r>
            <a:r>
              <a:rPr lang="en-GB"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core concepts, enhance comprehension and strengthen contextual understanding.</a:t>
            </a:r>
          </a:p>
        </p:txBody>
      </p:sp>
      <p:sp>
        <p:nvSpPr>
          <p:cNvPr id="11" name="TextBox 10">
            <a:extLst>
              <a:ext uri="{FF2B5EF4-FFF2-40B4-BE49-F238E27FC236}">
                <a16:creationId xmlns:a16="http://schemas.microsoft.com/office/drawing/2014/main" id="{545DAD6A-D435-352D-1AA7-D5B16B52F02B}"/>
              </a:ext>
            </a:extLst>
          </p:cNvPr>
          <p:cNvSpPr txBox="1"/>
          <p:nvPr/>
        </p:nvSpPr>
        <p:spPr>
          <a:xfrm>
            <a:off x="15832372" y="7472101"/>
            <a:ext cx="14588690" cy="2862322"/>
          </a:xfrm>
          <a:prstGeom prst="rect">
            <a:avLst/>
          </a:prstGeom>
          <a:noFill/>
          <a:ln>
            <a:noFill/>
          </a:ln>
        </p:spPr>
        <p:txBody>
          <a:bodyPr wrap="square" rtlCol="0">
            <a:spAutoFit/>
          </a:bodyPr>
          <a:lstStyle/>
          <a:p>
            <a:pPr algn="just"/>
            <a:r>
              <a:rPr lang="en-GB" sz="3600" b="0" i="0" u="none" strike="noStrike" dirty="0">
                <a:solidFill>
                  <a:srgbClr val="000000"/>
                </a:solidFill>
                <a:effectLst/>
                <a:latin typeface="Arial" panose="020B0604020202020204" pitchFamily="34" charset="0"/>
                <a:cs typeface="Arial" panose="020B0604020202020204" pitchFamily="34" charset="0"/>
              </a:rPr>
              <a:t>initial understanding. Responses used a four-point Likert scale and included open-ended questions. Data analysis combined quantitative Likert scale summaries with qualitative coding of open-ended responses to evaluate the toolkit’s effectiveness and identify deeper insights.</a:t>
            </a:r>
            <a:endParaRPr lang="en-GB" sz="3600" b="0" i="0" u="none" strike="noStrike" dirty="0">
              <a:solidFill>
                <a:srgbClr val="00B050"/>
              </a:solidFill>
              <a:effectLst/>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11724B3-9010-0A5C-8FEF-906BFF7F509D}"/>
              </a:ext>
            </a:extLst>
          </p:cNvPr>
          <p:cNvSpPr txBox="1"/>
          <p:nvPr/>
        </p:nvSpPr>
        <p:spPr>
          <a:xfrm>
            <a:off x="15656913" y="10310820"/>
            <a:ext cx="14588690" cy="7171194"/>
          </a:xfrm>
          <a:prstGeom prst="rect">
            <a:avLst/>
          </a:prstGeom>
          <a:noFill/>
          <a:ln>
            <a:noFill/>
          </a:ln>
        </p:spPr>
        <p:txBody>
          <a:bodyPr wrap="square" rtlCol="0">
            <a:spAutoFit/>
          </a:bodyPr>
          <a:lstStyle/>
          <a:p>
            <a:r>
              <a:rPr lang="en-GB" sz="6400" dirty="0">
                <a:latin typeface="Arial" panose="020B0604020202020204" pitchFamily="34" charset="0"/>
                <a:cs typeface="Arial" panose="020B0604020202020204" pitchFamily="34" charset="0"/>
              </a:rPr>
              <a:t>Results</a:t>
            </a:r>
            <a:r>
              <a:rPr lang="en-GB" sz="36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lgn="just"/>
            <a:r>
              <a:rPr lang="en-GB" sz="3600" b="1" dirty="0">
                <a:solidFill>
                  <a:srgbClr val="000000"/>
                </a:solidFill>
                <a:latin typeface="Arial" panose="020B0604020202020204" pitchFamily="34" charset="0"/>
                <a:cs typeface="Arial" panose="020B0604020202020204" pitchFamily="34" charset="0"/>
              </a:rPr>
              <a:t>1- Toolkit design:  </a:t>
            </a:r>
            <a:r>
              <a:rPr lang="en-GB" sz="3600" b="0" i="0" u="none" strike="noStrike" dirty="0">
                <a:solidFill>
                  <a:srgbClr val="000000"/>
                </a:solidFill>
                <a:effectLst/>
                <a:latin typeface="Arial" panose="020B0604020202020204" pitchFamily="34" charset="0"/>
                <a:cs typeface="Arial" panose="020B0604020202020204" pitchFamily="34" charset="0"/>
              </a:rPr>
              <a:t>The toolkit covered nine commonly used command words, each presented with three components: a core meaning, an analogy and a visual cue. These were printed on 27 A4 sheets, divided into eight sets in different colours and laminated for durability, creating an engaging representation of complex terms. For example, "Examine" was defined as closely evaluating details, likened to a detective analysing a crime scene, </a:t>
            </a:r>
            <a:r>
              <a:rPr lang="en-GB" sz="3600" dirty="0">
                <a:solidFill>
                  <a:srgbClr val="000000"/>
                </a:solidFill>
                <a:latin typeface="Arial" panose="020B0604020202020204" pitchFamily="34" charset="0"/>
                <a:cs typeface="Arial" panose="020B0604020202020204" pitchFamily="34" charset="0"/>
              </a:rPr>
              <a:t>and represented by</a:t>
            </a:r>
            <a:r>
              <a:rPr lang="en-GB" sz="3600" b="0" i="0" u="none" strike="noStrike" dirty="0">
                <a:solidFill>
                  <a:srgbClr val="000000"/>
                </a:solidFill>
                <a:effectLst/>
                <a:latin typeface="Arial" panose="020B0604020202020204" pitchFamily="34" charset="0"/>
                <a:cs typeface="Arial" panose="020B0604020202020204" pitchFamily="34" charset="0"/>
              </a:rPr>
              <a:t> a visual cue of a detective scrutinising evidence. Similarly, "Justify" </a:t>
            </a:r>
            <a:r>
              <a:rPr lang="en-GB" sz="3600" dirty="0">
                <a:solidFill>
                  <a:srgbClr val="000000"/>
                </a:solidFill>
                <a:latin typeface="Arial" panose="020B0604020202020204" pitchFamily="34" charset="0"/>
                <a:cs typeface="Arial" panose="020B0604020202020204" pitchFamily="34" charset="0"/>
              </a:rPr>
              <a:t>was defined as</a:t>
            </a:r>
            <a:r>
              <a:rPr lang="en-GB" sz="3600" b="0" i="0" u="none" strike="noStrike" dirty="0">
                <a:solidFill>
                  <a:srgbClr val="000000"/>
                </a:solidFill>
                <a:effectLst/>
                <a:latin typeface="Arial" panose="020B0604020202020204" pitchFamily="34" charset="0"/>
                <a:cs typeface="Arial" panose="020B0604020202020204" pitchFamily="34" charset="0"/>
              </a:rPr>
              <a:t> providing evidence to support a conclusion, compared to presenting a case in court, </a:t>
            </a:r>
            <a:r>
              <a:rPr lang="en-GB" sz="3600" dirty="0">
                <a:solidFill>
                  <a:srgbClr val="000000"/>
                </a:solidFill>
                <a:latin typeface="Arial" panose="020B0604020202020204" pitchFamily="34" charset="0"/>
                <a:cs typeface="Arial" panose="020B0604020202020204" pitchFamily="34" charset="0"/>
              </a:rPr>
              <a:t>and supported by</a:t>
            </a:r>
            <a:r>
              <a:rPr lang="en-GB" sz="3600" b="0" i="0" u="none" strike="noStrike" dirty="0">
                <a:solidFill>
                  <a:srgbClr val="000000"/>
                </a:solidFill>
                <a:effectLst/>
                <a:latin typeface="Arial" panose="020B0604020202020204" pitchFamily="34" charset="0"/>
                <a:cs typeface="Arial" panose="020B0604020202020204" pitchFamily="34" charset="0"/>
              </a:rPr>
              <a:t> a visual image of a judge justifying her decision in a report.</a:t>
            </a:r>
          </a:p>
        </p:txBody>
      </p:sp>
      <p:grpSp>
        <p:nvGrpSpPr>
          <p:cNvPr id="17" name="Group 16">
            <a:extLst>
              <a:ext uri="{FF2B5EF4-FFF2-40B4-BE49-F238E27FC236}">
                <a16:creationId xmlns:a16="http://schemas.microsoft.com/office/drawing/2014/main" id="{16EB1463-0A1E-20B5-57FA-73BA5DB82644}"/>
              </a:ext>
            </a:extLst>
          </p:cNvPr>
          <p:cNvGrpSpPr/>
          <p:nvPr/>
        </p:nvGrpSpPr>
        <p:grpSpPr>
          <a:xfrm>
            <a:off x="15879313" y="17702033"/>
            <a:ext cx="14270305" cy="3920206"/>
            <a:chOff x="-19652715" y="-9003938"/>
            <a:chExt cx="14270305" cy="3920206"/>
          </a:xfrm>
        </p:grpSpPr>
        <p:pic>
          <p:nvPicPr>
            <p:cNvPr id="23" name="Picture 22" descr="A cartoon of a detective&#10;&#10;Description automatically generated">
              <a:extLst>
                <a:ext uri="{FF2B5EF4-FFF2-40B4-BE49-F238E27FC236}">
                  <a16:creationId xmlns:a16="http://schemas.microsoft.com/office/drawing/2014/main" id="{C44F8AF2-3E5B-A963-1F33-1AB9110CBA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52715" y="-9003938"/>
              <a:ext cx="6901889" cy="3920206"/>
            </a:xfrm>
            <a:prstGeom prst="rect">
              <a:avLst/>
            </a:prstGeom>
          </p:spPr>
        </p:pic>
        <p:pic>
          <p:nvPicPr>
            <p:cNvPr id="37" name="Picture 36" descr="A person sitting at a desk with her hand on her chin&#10;&#10;Description automatically generated">
              <a:extLst>
                <a:ext uri="{FF2B5EF4-FFF2-40B4-BE49-F238E27FC236}">
                  <a16:creationId xmlns:a16="http://schemas.microsoft.com/office/drawing/2014/main" id="{738A87D7-5924-9A79-C7A2-CF93ED56B7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03006" y="-9003938"/>
              <a:ext cx="7220596" cy="3920206"/>
            </a:xfrm>
            <a:prstGeom prst="rect">
              <a:avLst/>
            </a:prstGeom>
          </p:spPr>
        </p:pic>
      </p:grpSp>
      <p:graphicFrame>
        <p:nvGraphicFramePr>
          <p:cNvPr id="12" name="Table 11">
            <a:extLst>
              <a:ext uri="{FF2B5EF4-FFF2-40B4-BE49-F238E27FC236}">
                <a16:creationId xmlns:a16="http://schemas.microsoft.com/office/drawing/2014/main" id="{B1A0E060-F7F1-51E7-1842-B193D23E2A9C}"/>
              </a:ext>
            </a:extLst>
          </p:cNvPr>
          <p:cNvGraphicFramePr>
            <a:graphicFrameLocks noGrp="1"/>
          </p:cNvGraphicFramePr>
          <p:nvPr>
            <p:extLst>
              <p:ext uri="{D42A27DB-BD31-4B8C-83A1-F6EECF244321}">
                <p14:modId xmlns:p14="http://schemas.microsoft.com/office/powerpoint/2010/main" val="3265080325"/>
              </p:ext>
            </p:extLst>
          </p:nvPr>
        </p:nvGraphicFramePr>
        <p:xfrm>
          <a:off x="31082438" y="8015344"/>
          <a:ext cx="14857584" cy="7810500"/>
        </p:xfrm>
        <a:graphic>
          <a:graphicData uri="http://schemas.openxmlformats.org/drawingml/2006/table">
            <a:tbl>
              <a:tblPr firstRow="1" bandRow="1">
                <a:tableStyleId>{F5AB1C69-6EDB-4FF4-983F-18BD219EF322}</a:tableStyleId>
              </a:tblPr>
              <a:tblGrid>
                <a:gridCol w="14857584">
                  <a:extLst>
                    <a:ext uri="{9D8B030D-6E8A-4147-A177-3AD203B41FA5}">
                      <a16:colId xmlns:a16="http://schemas.microsoft.com/office/drawing/2014/main" val="2008880342"/>
                    </a:ext>
                  </a:extLst>
                </a:gridCol>
              </a:tblGrid>
              <a:tr h="421124">
                <a:tc>
                  <a:txBody>
                    <a:bodyPr/>
                    <a:lstStyle/>
                    <a:p>
                      <a:pPr algn="ctr" fontAlgn="b"/>
                      <a:endParaRPr lang="en-GB" sz="3400" b="0" i="0" u="none" strike="noStrike" dirty="0">
                        <a:solidFill>
                          <a:srgbClr val="000000"/>
                        </a:solidFill>
                        <a:effectLst/>
                        <a:latin typeface="Arial" panose="020B0604020202020204" pitchFamily="34" charset="0"/>
                        <a:cs typeface="Arial" panose="020B0604020202020204" pitchFamily="34" charset="0"/>
                      </a:endParaRPr>
                    </a:p>
                    <a:p>
                      <a:pPr algn="ctr" fontAlgn="b"/>
                      <a:r>
                        <a:rPr lang="en-GB" sz="3400" b="0" i="0" u="none" strike="noStrike" dirty="0">
                          <a:solidFill>
                            <a:srgbClr val="000000"/>
                          </a:solidFill>
                          <a:effectLst/>
                          <a:latin typeface="Arial" panose="020B0604020202020204" pitchFamily="34" charset="0"/>
                          <a:cs typeface="Arial" panose="020B0604020202020204" pitchFamily="34" charset="0"/>
                        </a:rPr>
                        <a:t>‘It was incredibly informative, especially because I am working on a reflection and an assignment. This workshop </a:t>
                      </a:r>
                      <a:r>
                        <a:rPr lang="en-GB" sz="3400" b="0" i="1" u="none" strike="noStrike" dirty="0">
                          <a:solidFill>
                            <a:srgbClr val="000000"/>
                          </a:solidFill>
                          <a:effectLst/>
                          <a:latin typeface="Arial" panose="020B0604020202020204" pitchFamily="34" charset="0"/>
                          <a:cs typeface="Arial" panose="020B0604020202020204" pitchFamily="34" charset="0"/>
                        </a:rPr>
                        <a:t>helped me grasp exactly what was being asked for</a:t>
                      </a:r>
                      <a:r>
                        <a:rPr lang="en-GB" sz="34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2245067"/>
                  </a:ext>
                </a:extLst>
              </a:tr>
              <a:tr h="587527">
                <a:tc>
                  <a:txBody>
                    <a:bodyPr/>
                    <a:lstStyle/>
                    <a:p>
                      <a:pPr algn="ctr" fontAlgn="b"/>
                      <a:endParaRPr lang="en-GB" sz="3400" b="0" i="0" u="none" strike="noStrike" dirty="0">
                        <a:solidFill>
                          <a:srgbClr val="000000"/>
                        </a:solidFill>
                        <a:effectLst/>
                        <a:latin typeface="Arial" panose="020B0604020202020204" pitchFamily="34" charset="0"/>
                        <a:cs typeface="Arial" panose="020B0604020202020204" pitchFamily="34" charset="0"/>
                      </a:endParaRPr>
                    </a:p>
                    <a:p>
                      <a:pPr algn="ctr" fontAlgn="b"/>
                      <a:r>
                        <a:rPr lang="en-GB" sz="3400" b="0" i="0" u="none" strike="noStrike" dirty="0">
                          <a:solidFill>
                            <a:srgbClr val="000000"/>
                          </a:solidFill>
                          <a:effectLst/>
                          <a:latin typeface="Arial" panose="020B0604020202020204" pitchFamily="34" charset="0"/>
                          <a:cs typeface="Arial" panose="020B0604020202020204" pitchFamily="34" charset="0"/>
                        </a:rPr>
                        <a:t>‘I have always struggled deciphering the question and needed further clarification from teachers. This workshop has </a:t>
                      </a:r>
                      <a:r>
                        <a:rPr lang="en-GB" sz="3400" b="0" i="1" u="none" strike="noStrike" dirty="0">
                          <a:solidFill>
                            <a:srgbClr val="000000"/>
                          </a:solidFill>
                          <a:effectLst/>
                          <a:latin typeface="Arial" panose="020B0604020202020204" pitchFamily="34" charset="0"/>
                          <a:cs typeface="Arial" panose="020B0604020202020204" pitchFamily="34" charset="0"/>
                        </a:rPr>
                        <a:t>helped me to grow confidence</a:t>
                      </a:r>
                      <a:r>
                        <a:rPr lang="en-GB" sz="3400" b="0" i="0" u="none" strike="noStrike" dirty="0">
                          <a:solidFill>
                            <a:srgbClr val="000000"/>
                          </a:solidFill>
                          <a:effectLst/>
                          <a:latin typeface="Arial" panose="020B0604020202020204" pitchFamily="34" charset="0"/>
                          <a:cs typeface="Arial" panose="020B0604020202020204" pitchFamily="34" charset="0"/>
                        </a:rPr>
                        <a:t> and has helped to expand my literacy.’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1829887"/>
                  </a:ext>
                </a:extLst>
              </a:tr>
              <a:tr h="587527">
                <a:tc>
                  <a:txBody>
                    <a:bodyPr/>
                    <a:lstStyle/>
                    <a:p>
                      <a:pPr algn="ctr" fontAlgn="b"/>
                      <a:endParaRPr lang="en-GB" sz="3400" b="0" i="0" u="none" strike="noStrike" dirty="0">
                        <a:solidFill>
                          <a:srgbClr val="000000"/>
                        </a:solidFill>
                        <a:effectLst/>
                        <a:latin typeface="Arial" panose="020B0604020202020204" pitchFamily="34" charset="0"/>
                        <a:cs typeface="Arial" panose="020B0604020202020204" pitchFamily="34" charset="0"/>
                      </a:endParaRPr>
                    </a:p>
                    <a:p>
                      <a:pPr algn="ctr" fontAlgn="b"/>
                      <a:r>
                        <a:rPr lang="en-GB" sz="3400" b="0" i="1" u="none" strike="noStrike" dirty="0">
                          <a:solidFill>
                            <a:srgbClr val="000000"/>
                          </a:solidFill>
                          <a:effectLst/>
                          <a:latin typeface="Arial" panose="020B0604020202020204" pitchFamily="34" charset="0"/>
                          <a:cs typeface="Arial" panose="020B0604020202020204" pitchFamily="34" charset="0"/>
                        </a:rPr>
                        <a:t>‘Amazing workshop, very engaging</a:t>
                      </a:r>
                      <a:r>
                        <a:rPr lang="en-GB" sz="3400" b="0" i="0" u="none" strike="noStrike" dirty="0">
                          <a:solidFill>
                            <a:srgbClr val="000000"/>
                          </a:solidFill>
                          <a:effectLst/>
                          <a:latin typeface="Arial" panose="020B0604020202020204" pitchFamily="34" charset="0"/>
                          <a:cs typeface="Arial" panose="020B0604020202020204" pitchFamily="34" charset="0"/>
                        </a:rPr>
                        <a:t> and helps those feeling less confident to work in groups. I enjoyed working with different people outside my friend group.’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6882361"/>
                  </a:ext>
                </a:extLst>
              </a:tr>
              <a:tr h="405023">
                <a:tc>
                  <a:txBody>
                    <a:bodyPr/>
                    <a:lstStyle/>
                    <a:p>
                      <a:pPr algn="ctr" fontAlgn="b"/>
                      <a:endParaRPr lang="en-GB" sz="3400" b="0" i="0" u="none" strike="noStrike" dirty="0">
                        <a:solidFill>
                          <a:srgbClr val="000000"/>
                        </a:solidFill>
                        <a:effectLst/>
                        <a:latin typeface="Arial" panose="020B0604020202020204" pitchFamily="34" charset="0"/>
                        <a:cs typeface="Arial" panose="020B0604020202020204" pitchFamily="34" charset="0"/>
                      </a:endParaRPr>
                    </a:p>
                    <a:p>
                      <a:pPr algn="ctr" fontAlgn="b"/>
                      <a:r>
                        <a:rPr lang="en-GB" sz="3400" b="0" i="0" u="none" strike="noStrike" dirty="0">
                          <a:solidFill>
                            <a:srgbClr val="000000"/>
                          </a:solidFill>
                          <a:effectLst/>
                          <a:latin typeface="Arial" panose="020B0604020202020204" pitchFamily="34" charset="0"/>
                          <a:cs typeface="Arial" panose="020B0604020202020204" pitchFamily="34" charset="0"/>
                        </a:rPr>
                        <a:t>‘This workshop was extremely helpful towards my academics. </a:t>
                      </a:r>
                      <a:r>
                        <a:rPr lang="en-GB" sz="3400" b="0" i="1" u="none" strike="noStrike" dirty="0">
                          <a:solidFill>
                            <a:srgbClr val="000000"/>
                          </a:solidFill>
                          <a:effectLst/>
                          <a:latin typeface="Arial" panose="020B0604020202020204" pitchFamily="34" charset="0"/>
                          <a:cs typeface="Arial" panose="020B0604020202020204" pitchFamily="34" charset="0"/>
                        </a:rPr>
                        <a:t>I strongly believe it should be part of the curriculum.’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3795656"/>
                  </a:ext>
                </a:extLst>
              </a:tr>
            </a:tbl>
          </a:graphicData>
        </a:graphic>
      </p:graphicFrame>
      <p:sp>
        <p:nvSpPr>
          <p:cNvPr id="13" name="TextBox 12">
            <a:extLst>
              <a:ext uri="{FF2B5EF4-FFF2-40B4-BE49-F238E27FC236}">
                <a16:creationId xmlns:a16="http://schemas.microsoft.com/office/drawing/2014/main" id="{0D3B9A81-D336-033D-E9B3-8226A152D8DA}"/>
              </a:ext>
            </a:extLst>
          </p:cNvPr>
          <p:cNvSpPr txBox="1"/>
          <p:nvPr/>
        </p:nvSpPr>
        <p:spPr>
          <a:xfrm>
            <a:off x="30929095" y="24818691"/>
            <a:ext cx="14786078" cy="5078313"/>
          </a:xfrm>
          <a:prstGeom prst="rect">
            <a:avLst/>
          </a:prstGeom>
          <a:noFill/>
          <a:ln w="12700">
            <a:noFill/>
          </a:ln>
        </p:spPr>
        <p:txBody>
          <a:bodyPr wrap="square" rtlCol="0">
            <a:spAutoFit/>
          </a:bodyPr>
          <a:lstStyle/>
          <a:p>
            <a:pPr algn="l"/>
            <a:r>
              <a:rPr lang="en-GB" sz="6400" i="0" dirty="0">
                <a:solidFill>
                  <a:srgbClr val="242424"/>
                </a:solidFill>
                <a:effectLst/>
                <a:latin typeface="Arial" panose="020B0604020202020204" pitchFamily="34" charset="0"/>
                <a:cs typeface="Arial" panose="020B0604020202020204" pitchFamily="34" charset="0"/>
              </a:rPr>
              <a:t>References</a:t>
            </a:r>
          </a:p>
          <a:p>
            <a:pPr algn="l"/>
            <a:r>
              <a:rPr lang="en-GB" sz="2000" b="0" i="0" dirty="0">
                <a:solidFill>
                  <a:srgbClr val="242424"/>
                </a:solidFill>
                <a:effectLst/>
                <a:latin typeface="Arial" panose="020B0604020202020204" pitchFamily="34" charset="0"/>
                <a:cs typeface="Arial" panose="020B0604020202020204" pitchFamily="34" charset="0"/>
              </a:rPr>
              <a:t>Finlayson, R. (2018) 'Richer data tells us more about students in higher education', Office for Students. Available at: https://www.officeforstudents.org.uk/news-blog-and-events/blog/richer-data-tells-us-more-about-students-in-higher-education/ (Accessed: January 2024).</a:t>
            </a:r>
          </a:p>
          <a:p>
            <a:pPr algn="l"/>
            <a:r>
              <a:rPr lang="en-GB" sz="2000" b="0" i="0" dirty="0">
                <a:solidFill>
                  <a:srgbClr val="242424"/>
                </a:solidFill>
                <a:effectLst/>
                <a:latin typeface="Arial" panose="020B0604020202020204" pitchFamily="34" charset="0"/>
                <a:cs typeface="Arial" panose="020B0604020202020204" pitchFamily="34" charset="0"/>
              </a:rPr>
              <a:t>Nuffield Foundation (2022) 'Students with BTECs are successful across a range of university outcomes', Nuffield Foundation. Available at: https://www.nuffieldfoundation.org/news/students-with-btecs-university-success (Accessed: February 2024).</a:t>
            </a:r>
          </a:p>
          <a:p>
            <a:pPr algn="l"/>
            <a:r>
              <a:rPr lang="en-GB" sz="2000" b="0" i="0" dirty="0">
                <a:solidFill>
                  <a:srgbClr val="242424"/>
                </a:solidFill>
                <a:effectLst/>
                <a:latin typeface="Arial" panose="020B0604020202020204" pitchFamily="34" charset="0"/>
                <a:cs typeface="Arial" panose="020B0604020202020204" pitchFamily="34" charset="0"/>
              </a:rPr>
              <a:t>Office for Students (2022) 'Schools, attainment and the role of higher education'. Available at: https://www.officeforstudents.org.uk/publications/schools-attainment-and-the-role-of-higher-education/ (Accessed: February 2024).</a:t>
            </a:r>
          </a:p>
          <a:p>
            <a:pPr algn="l"/>
            <a:r>
              <a:rPr lang="en-GB" sz="2000" b="0" i="0" dirty="0">
                <a:solidFill>
                  <a:srgbClr val="242424"/>
                </a:solidFill>
                <a:effectLst/>
                <a:latin typeface="Arial" panose="020B0604020202020204" pitchFamily="34" charset="0"/>
                <a:cs typeface="Arial" panose="020B0604020202020204" pitchFamily="34" charset="0"/>
              </a:rPr>
              <a:t>Swinton, K. (2020) 'The BTEC ‘problem': Retention, attainment and progression'. Available at: https://pure.northampton.ac.uk/en/publications/the-btec-problem-one-strategy-aiming-to-help-with-retention-attai (Accessed: January 2024).</a:t>
            </a:r>
          </a:p>
          <a:p>
            <a:pPr algn="l"/>
            <a:r>
              <a:rPr lang="en-GB" sz="2000" b="0" i="0" dirty="0">
                <a:solidFill>
                  <a:srgbClr val="242424"/>
                </a:solidFill>
                <a:effectLst/>
                <a:latin typeface="Arial" panose="020B0604020202020204" pitchFamily="34" charset="0"/>
                <a:cs typeface="Arial" panose="020B0604020202020204" pitchFamily="34" charset="0"/>
              </a:rPr>
              <a:t>Taylor, N. (2023) 'A-levels vs BTECs: which should you take?', The Uni Guide. Available at: https://www.theuniguide.co.uk/advice/a-level-choices/a-levels-or-btecs-which-should-you-take (Accessed: January 2024).</a:t>
            </a:r>
          </a:p>
        </p:txBody>
      </p:sp>
      <p:sp>
        <p:nvSpPr>
          <p:cNvPr id="14" name="TextBox 13">
            <a:extLst>
              <a:ext uri="{FF2B5EF4-FFF2-40B4-BE49-F238E27FC236}">
                <a16:creationId xmlns:a16="http://schemas.microsoft.com/office/drawing/2014/main" id="{36A5484A-79EA-0D10-E47C-9E5072F0646E}"/>
              </a:ext>
            </a:extLst>
          </p:cNvPr>
          <p:cNvSpPr txBox="1"/>
          <p:nvPr/>
        </p:nvSpPr>
        <p:spPr>
          <a:xfrm>
            <a:off x="888992" y="6353910"/>
            <a:ext cx="14588690" cy="12926616"/>
          </a:xfrm>
          <a:prstGeom prst="rect">
            <a:avLst/>
          </a:prstGeom>
          <a:noFill/>
          <a:ln>
            <a:noFill/>
          </a:ln>
        </p:spPr>
        <p:txBody>
          <a:bodyPr wrap="square" rtlCol="0">
            <a:spAutoFit/>
          </a:bodyPr>
          <a:lstStyle/>
          <a:p>
            <a:pPr algn="just"/>
            <a:r>
              <a:rPr lang="en-GB" sz="6400" dirty="0">
                <a:latin typeface="Arial" panose="020B0604020202020204" pitchFamily="34" charset="0"/>
                <a:cs typeface="Arial" panose="020B0604020202020204" pitchFamily="34" charset="0"/>
              </a:rPr>
              <a:t>Introduction</a:t>
            </a:r>
            <a:r>
              <a:rPr lang="en-GB" sz="66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lgn="just"/>
            <a:r>
              <a:rPr lang="en-GB" sz="3600" b="0" i="0" u="none" strike="noStrike" dirty="0">
                <a:solidFill>
                  <a:srgbClr val="000000"/>
                </a:solidFill>
                <a:effectLst/>
                <a:latin typeface="Arial" panose="020B0604020202020204" pitchFamily="34" charset="0"/>
                <a:cs typeface="Arial" panose="020B0604020202020204" pitchFamily="34" charset="0"/>
              </a:rPr>
              <a:t>The attainment gap between students entering higher education (HE) with BTEC qualifications and those with A-levels has gained attention in pedagogical research (Finlayson, 2018; Nuffield Foundation, 2022). While BTECs provide practical, application-based learning and offer university access for disadvantaged students, data shows higher dropout rates and lower degree classifications among BTEC learners compared to A-level peers (Swinton, 2020). Differences in assessment styles may contribute to this disparity (Office for Students, 2022).</a:t>
            </a:r>
          </a:p>
          <a:p>
            <a:pPr algn="just"/>
            <a:r>
              <a:rPr lang="en-GB" sz="3600" b="0" i="0" u="none" strike="noStrike" dirty="0">
                <a:solidFill>
                  <a:srgbClr val="000000"/>
                </a:solidFill>
                <a:effectLst/>
                <a:latin typeface="Arial" panose="020B0604020202020204" pitchFamily="34" charset="0"/>
                <a:cs typeface="Arial" panose="020B0604020202020204" pitchFamily="34" charset="0"/>
              </a:rPr>
              <a:t>	A-levels emphasise “command words” like "analyse," "evaluate," and "discuss," teaching students how to respond through systematic practice, which prepares them for HE assessments (Taylor, 2023). In contrast, BTECs focus on task-based skills, where command words appear but are not explicitly taught or emphasised (Taylor, 2023). As a result, BTEC learners may struggle to interpret and respond to these terms, disadvantaging them in HE assessments that are often closer in style to A-level </a:t>
            </a:r>
            <a:r>
              <a:rPr lang="en-GB" sz="3600" dirty="0">
                <a:solidFill>
                  <a:srgbClr val="000000"/>
                </a:solidFill>
                <a:latin typeface="Arial" panose="020B0604020202020204" pitchFamily="34" charset="0"/>
                <a:cs typeface="Arial" panose="020B0604020202020204" pitchFamily="34" charset="0"/>
              </a:rPr>
              <a:t>than BTEC assessments</a:t>
            </a:r>
            <a:r>
              <a:rPr lang="en-GB" sz="3600" b="0" i="0" u="none" strike="noStrike" dirty="0">
                <a:solidFill>
                  <a:srgbClr val="000000"/>
                </a:solidFill>
                <a:effectLst/>
                <a:latin typeface="Arial" panose="020B0604020202020204" pitchFamily="34" charset="0"/>
                <a:cs typeface="Arial" panose="020B0604020202020204" pitchFamily="34" charset="0"/>
              </a:rPr>
              <a:t>.</a:t>
            </a:r>
          </a:p>
          <a:p>
            <a:pPr algn="just"/>
            <a:r>
              <a:rPr lang="en-GB" sz="3600" b="0" i="0" u="none" strike="noStrike" dirty="0">
                <a:solidFill>
                  <a:srgbClr val="000000"/>
                </a:solidFill>
                <a:effectLst/>
                <a:latin typeface="Arial" panose="020B0604020202020204" pitchFamily="34" charset="0"/>
                <a:cs typeface="Arial" panose="020B0604020202020204" pitchFamily="34" charset="0"/>
              </a:rPr>
              <a:t>	This disparity may be addressed by creating a command word glossary for BTEC students that provides clear definitions, examples, and guidance. By making </a:t>
            </a:r>
            <a:r>
              <a:rPr lang="en-GB" sz="3600" dirty="0">
                <a:solidFill>
                  <a:srgbClr val="000000"/>
                </a:solidFill>
                <a:latin typeface="Arial" panose="020B0604020202020204" pitchFamily="34" charset="0"/>
                <a:cs typeface="Arial" panose="020B0604020202020204" pitchFamily="34" charset="0"/>
              </a:rPr>
              <a:t>the meaning of these words</a:t>
            </a:r>
            <a:r>
              <a:rPr lang="en-GB" sz="3600" b="0" i="0" u="none" strike="noStrike" dirty="0">
                <a:solidFill>
                  <a:srgbClr val="000000"/>
                </a:solidFill>
                <a:effectLst/>
                <a:latin typeface="Arial" panose="020B0604020202020204" pitchFamily="34" charset="0"/>
                <a:cs typeface="Arial" panose="020B0604020202020204" pitchFamily="34" charset="0"/>
              </a:rPr>
              <a:t> explicit, we can help BTEC learners approach HE assessments more confidently, fostering educational equity.</a:t>
            </a:r>
          </a:p>
        </p:txBody>
      </p:sp>
      <p:sp>
        <p:nvSpPr>
          <p:cNvPr id="19" name="TextBox 18">
            <a:extLst>
              <a:ext uri="{FF2B5EF4-FFF2-40B4-BE49-F238E27FC236}">
                <a16:creationId xmlns:a16="http://schemas.microsoft.com/office/drawing/2014/main" id="{5118A1BF-5763-238C-53DB-DAFAE1CE9C32}"/>
              </a:ext>
            </a:extLst>
          </p:cNvPr>
          <p:cNvSpPr txBox="1"/>
          <p:nvPr/>
        </p:nvSpPr>
        <p:spPr>
          <a:xfrm>
            <a:off x="727697" y="25752829"/>
            <a:ext cx="14588690" cy="5693866"/>
          </a:xfrm>
          <a:prstGeom prst="rect">
            <a:avLst/>
          </a:prstGeom>
          <a:noFill/>
          <a:ln>
            <a:noFill/>
          </a:ln>
        </p:spPr>
        <p:txBody>
          <a:bodyPr wrap="square" rtlCol="0">
            <a:spAutoFit/>
          </a:bodyPr>
          <a:lstStyle/>
          <a:p>
            <a:r>
              <a:rPr lang="en-GB" sz="6400" dirty="0">
                <a:latin typeface="Arial" panose="020B0604020202020204" pitchFamily="34" charset="0"/>
                <a:cs typeface="Arial" panose="020B0604020202020204" pitchFamily="34" charset="0"/>
              </a:rPr>
              <a:t>Methods</a:t>
            </a:r>
            <a:r>
              <a:rPr lang="en-GB" sz="36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lgn="just"/>
            <a:r>
              <a:rPr lang="en-GB" sz="3600" b="0" i="0" u="none" strike="noStrike" dirty="0">
                <a:solidFill>
                  <a:srgbClr val="000000"/>
                </a:solidFill>
                <a:effectLst/>
                <a:latin typeface="Arial" panose="020B0604020202020204" pitchFamily="34" charset="0"/>
                <a:cs typeface="Arial" panose="020B0604020202020204" pitchFamily="34" charset="0"/>
              </a:rPr>
              <a:t>Command word glossaries from 13 UK HE institutions were analysed, and core definitions synthesised into a unified glossary. A storytelling approach was adopted to </a:t>
            </a:r>
            <a:r>
              <a:rPr lang="en-GB" sz="3600" dirty="0">
                <a:solidFill>
                  <a:srgbClr val="000000"/>
                </a:solidFill>
                <a:latin typeface="Arial" panose="020B0604020202020204" pitchFamily="34" charset="0"/>
                <a:cs typeface="Arial" panose="020B0604020202020204" pitchFamily="34" charset="0"/>
              </a:rPr>
              <a:t>contextualise command words</a:t>
            </a:r>
            <a:r>
              <a:rPr lang="en-GB" sz="3600" b="0" i="0" u="none" strike="noStrike" dirty="0">
                <a:solidFill>
                  <a:srgbClr val="000000"/>
                </a:solidFill>
                <a:effectLst/>
                <a:latin typeface="Arial" panose="020B0604020202020204" pitchFamily="34" charset="0"/>
                <a:cs typeface="Arial" panose="020B0604020202020204" pitchFamily="34" charset="0"/>
              </a:rPr>
              <a:t>, featuring a crime scene investigation scenario</a:t>
            </a:r>
            <a:r>
              <a:rPr lang="en-GB" sz="3600" dirty="0">
                <a:solidFill>
                  <a:srgbClr val="000000"/>
                </a:solidFill>
                <a:latin typeface="Arial" panose="020B0604020202020204" pitchFamily="34" charset="0"/>
                <a:cs typeface="Arial" panose="020B0604020202020204" pitchFamily="34" charset="0"/>
              </a:rPr>
              <a:t> </a:t>
            </a:r>
            <a:r>
              <a:rPr lang="en-GB" sz="3600" b="0" i="0" u="none" strike="noStrike" dirty="0">
                <a:solidFill>
                  <a:srgbClr val="000000"/>
                </a:solidFill>
                <a:effectLst/>
                <a:latin typeface="Arial" panose="020B0604020202020204" pitchFamily="34" charset="0"/>
                <a:cs typeface="Arial" panose="020B0604020202020204" pitchFamily="34" charset="0"/>
              </a:rPr>
              <a:t>supported by AI-generated visual cues. The resulting toolkit was tested in a workshop with Biomedical Sciences students from BTEC and A-level backgrounds. Feedback was gathered via questionnaires, addressing students’ educational backgrounds, personal details, prior exposure to command words, and</a:t>
            </a:r>
            <a:endParaRPr lang="en-GB" sz="3600" b="0" i="0" u="none" strike="noStrike" dirty="0">
              <a:solidFill>
                <a:srgbClr val="00B050"/>
              </a:solidFill>
              <a:effectLst/>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9C122E2-A4BE-D843-475B-AF9346F13CAD}"/>
              </a:ext>
            </a:extLst>
          </p:cNvPr>
          <p:cNvSpPr txBox="1"/>
          <p:nvPr/>
        </p:nvSpPr>
        <p:spPr>
          <a:xfrm>
            <a:off x="15656913" y="21830892"/>
            <a:ext cx="14842835" cy="8956298"/>
          </a:xfrm>
          <a:prstGeom prst="rect">
            <a:avLst/>
          </a:prstGeom>
          <a:noFill/>
          <a:ln>
            <a:noFill/>
          </a:ln>
        </p:spPr>
        <p:txBody>
          <a:bodyPr wrap="square" rtlCol="0">
            <a:spAutoFit/>
          </a:bodyPr>
          <a:lstStyle/>
          <a:p>
            <a:pPr algn="just"/>
            <a:r>
              <a:rPr lang="en-GB" sz="3600" b="1" dirty="0">
                <a:solidFill>
                  <a:srgbClr val="000000"/>
                </a:solidFill>
                <a:latin typeface="Arial" panose="020B0604020202020204" pitchFamily="34" charset="0"/>
                <a:cs typeface="Arial" panose="020B0604020202020204" pitchFamily="34" charset="0"/>
              </a:rPr>
              <a:t>2- Command the command words workshop: </a:t>
            </a:r>
            <a:r>
              <a:rPr lang="en-GB" sz="3600" b="0" i="0" u="none" strike="noStrike" dirty="0">
                <a:solidFill>
                  <a:srgbClr val="000000"/>
                </a:solidFill>
                <a:effectLst/>
                <a:latin typeface="Arial" panose="020B0604020202020204" pitchFamily="34" charset="0"/>
                <a:cs typeface="Arial" panose="020B0604020202020204" pitchFamily="34" charset="0"/>
              </a:rPr>
              <a:t>The "Command the Command Words" workshop was advertised to the entire Biomedical Sciences cohort to ensure inclusivity, and 20 students attended the workshop. Of these, five students had A-level backgrounds and three were from BTEC pathways. The others were </a:t>
            </a:r>
            <a:r>
              <a:rPr lang="en-GB" sz="3600" dirty="0">
                <a:solidFill>
                  <a:srgbClr val="000000"/>
                </a:solidFill>
                <a:latin typeface="Arial" panose="020B0604020202020204" pitchFamily="34" charset="0"/>
                <a:cs typeface="Arial" panose="020B0604020202020204" pitchFamily="34" charset="0"/>
              </a:rPr>
              <a:t>from T-level, international or mixed </a:t>
            </a:r>
            <a:r>
              <a:rPr lang="en-GB" sz="3600" b="0" i="0" u="none" strike="noStrike" dirty="0">
                <a:solidFill>
                  <a:srgbClr val="000000"/>
                </a:solidFill>
                <a:effectLst/>
                <a:latin typeface="Arial" panose="020B0604020202020204" pitchFamily="34" charset="0"/>
                <a:cs typeface="Arial" panose="020B0604020202020204" pitchFamily="34" charset="0"/>
              </a:rPr>
              <a:t>BTEC/A-level backgrounds. One BTEC student declined to complete the feedback questionnaire. Due to the small number of BTEC participants, it was not possible to achieve statistically significant results on how students perceived the command words support. Nevertheless, all attendees (100%) reported that the workshop enhanced their understanding of command words, helped clarify higher education assessment vocabulary and expectations, and was likely to positively impact their academic performance. Additionally, students noted that creating visual cues to represent command words improved their grasp of the terms' meanings. Table 1 gives examples of the narratives provided by the workshop attendees.</a:t>
            </a:r>
            <a:endParaRPr lang="en-GB" sz="3600" dirty="0">
              <a:solidFill>
                <a:srgbClr val="00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42EC959-1020-4338-99EA-5DA7A8461C85}"/>
              </a:ext>
            </a:extLst>
          </p:cNvPr>
          <p:cNvSpPr txBox="1"/>
          <p:nvPr/>
        </p:nvSpPr>
        <p:spPr>
          <a:xfrm>
            <a:off x="31015515" y="15738953"/>
            <a:ext cx="14786078" cy="8833187"/>
          </a:xfrm>
          <a:prstGeom prst="rect">
            <a:avLst/>
          </a:prstGeom>
          <a:noFill/>
          <a:ln w="12700">
            <a:noFill/>
          </a:ln>
        </p:spPr>
        <p:txBody>
          <a:bodyPr wrap="square" rtlCol="0">
            <a:spAutoFit/>
          </a:bodyPr>
          <a:lstStyle/>
          <a:p>
            <a:pPr algn="just"/>
            <a:r>
              <a:rPr lang="en-GB" sz="6400" dirty="0">
                <a:latin typeface="Arial" panose="020B0604020202020204" pitchFamily="34" charset="0"/>
                <a:cs typeface="Arial" panose="020B0604020202020204" pitchFamily="34" charset="0"/>
              </a:rPr>
              <a:t>Discussion</a:t>
            </a:r>
            <a:endParaRPr lang="en-GB" sz="3600" dirty="0">
              <a:latin typeface="Arial" panose="020B0604020202020204" pitchFamily="34" charset="0"/>
              <a:cs typeface="Arial" panose="020B0604020202020204" pitchFamily="34" charset="0"/>
            </a:endParaRPr>
          </a:p>
          <a:p>
            <a:pPr algn="just"/>
            <a:r>
              <a:rPr lang="en-GB" sz="3600" b="0" i="0" u="none" strike="noStrike" dirty="0">
                <a:solidFill>
                  <a:srgbClr val="000000"/>
                </a:solidFill>
                <a:effectLst/>
                <a:latin typeface="Arial" panose="020B0604020202020204" pitchFamily="34" charset="0"/>
                <a:cs typeface="Arial" panose="020B0604020202020204" pitchFamily="34" charset="0"/>
              </a:rPr>
              <a:t>This study highlights significant variability in how UK universities define common command words, an underexplored issue that may challenge students transitioning into HE. The development of a command words glossary, paired with storytelling and visual cues, represents a novel intervention not previously explored.</a:t>
            </a:r>
          </a:p>
          <a:p>
            <a:pPr algn="just"/>
            <a:r>
              <a:rPr lang="en-GB" sz="3600" b="0" i="0" u="none" strike="noStrike" dirty="0">
                <a:solidFill>
                  <a:srgbClr val="000000"/>
                </a:solidFill>
                <a:effectLst/>
                <a:latin typeface="Arial" panose="020B0604020202020204" pitchFamily="34" charset="0"/>
                <a:cs typeface="Arial" panose="020B0604020202020204" pitchFamily="34" charset="0"/>
              </a:rPr>
              <a:t>	All participants reported improved understanding of assessment vocabulary, increased confidence, and better academic preparedness. While immediate impacts on attainment remain unmeasurable, the positive feedback suggests potential long-term benefits, especially for addressing disparities between A-level and BTEC learners.</a:t>
            </a:r>
          </a:p>
          <a:p>
            <a:pPr algn="just"/>
            <a:r>
              <a:rPr lang="en-GB" sz="3600" b="0" i="0" u="none" strike="noStrike" dirty="0">
                <a:solidFill>
                  <a:srgbClr val="000000"/>
                </a:solidFill>
                <a:effectLst/>
                <a:latin typeface="Arial" panose="020B0604020202020204" pitchFamily="34" charset="0"/>
                <a:cs typeface="Arial" panose="020B0604020202020204" pitchFamily="34" charset="0"/>
              </a:rPr>
              <a:t>	The small sample size limits generalisability, but the results justify scaling this pilot to larger, diverse cohorts. Future research should assess the long-term effects on academic attainment and on closing the awarding gap in pursuit of fostering greater educational equity.</a:t>
            </a:r>
          </a:p>
        </p:txBody>
      </p:sp>
      <p:sp>
        <p:nvSpPr>
          <p:cNvPr id="25" name="TextBox 24">
            <a:extLst>
              <a:ext uri="{FF2B5EF4-FFF2-40B4-BE49-F238E27FC236}">
                <a16:creationId xmlns:a16="http://schemas.microsoft.com/office/drawing/2014/main" id="{E02B98B1-3FAD-1AFA-B561-E665900FA3E6}"/>
              </a:ext>
            </a:extLst>
          </p:cNvPr>
          <p:cNvSpPr txBox="1"/>
          <p:nvPr/>
        </p:nvSpPr>
        <p:spPr>
          <a:xfrm>
            <a:off x="31015515" y="7416303"/>
            <a:ext cx="14842835" cy="646331"/>
          </a:xfrm>
          <a:prstGeom prst="rect">
            <a:avLst/>
          </a:prstGeom>
          <a:noFill/>
          <a:ln>
            <a:noFill/>
          </a:ln>
        </p:spPr>
        <p:txBody>
          <a:bodyPr wrap="square" rtlCol="0">
            <a:spAutoFit/>
          </a:bodyPr>
          <a:lstStyle/>
          <a:p>
            <a:pPr algn="just"/>
            <a:r>
              <a:rPr lang="en-GB" sz="3600" b="0" i="0" u="none" strike="noStrike" dirty="0">
                <a:solidFill>
                  <a:srgbClr val="000000"/>
                </a:solidFill>
                <a:effectLst/>
                <a:latin typeface="Arial" panose="020B0604020202020204" pitchFamily="34" charset="0"/>
                <a:cs typeface="Arial" panose="020B0604020202020204" pitchFamily="34" charset="0"/>
              </a:rPr>
              <a:t>Table 1: Examples of student narrative feedback.</a:t>
            </a:r>
          </a:p>
        </p:txBody>
      </p:sp>
      <p:sp>
        <p:nvSpPr>
          <p:cNvPr id="4" name="TextBox 3">
            <a:extLst>
              <a:ext uri="{FF2B5EF4-FFF2-40B4-BE49-F238E27FC236}">
                <a16:creationId xmlns:a16="http://schemas.microsoft.com/office/drawing/2014/main" id="{75BA477C-9EE7-4C12-56AA-154E73D91F3A}"/>
              </a:ext>
            </a:extLst>
          </p:cNvPr>
          <p:cNvSpPr txBox="1"/>
          <p:nvPr/>
        </p:nvSpPr>
        <p:spPr>
          <a:xfrm>
            <a:off x="30962352" y="30106158"/>
            <a:ext cx="14786078" cy="1015663"/>
          </a:xfrm>
          <a:prstGeom prst="rect">
            <a:avLst/>
          </a:prstGeom>
          <a:noFill/>
          <a:ln w="12700">
            <a:noFill/>
          </a:ln>
        </p:spPr>
        <p:txBody>
          <a:bodyPr wrap="square" rtlCol="0">
            <a:spAutoFit/>
          </a:bodyPr>
          <a:lstStyle/>
          <a:p>
            <a:pPr algn="l"/>
            <a:r>
              <a:rPr lang="en-GB" sz="2000" b="1" i="0" dirty="0">
                <a:solidFill>
                  <a:srgbClr val="242424"/>
                </a:solidFill>
                <a:effectLst/>
                <a:latin typeface="Arial" panose="020B0604020202020204" pitchFamily="34" charset="0"/>
                <a:cs typeface="Arial" panose="020B0604020202020204" pitchFamily="34" charset="0"/>
              </a:rPr>
              <a:t>Disclosure Statement: </a:t>
            </a:r>
            <a:r>
              <a:rPr lang="en-GB" sz="2000" i="0" dirty="0">
                <a:solidFill>
                  <a:srgbClr val="242424"/>
                </a:solidFill>
                <a:effectLst/>
                <a:latin typeface="Arial" panose="020B0604020202020204" pitchFamily="34" charset="0"/>
                <a:cs typeface="Arial" panose="020B0604020202020204" pitchFamily="34" charset="0"/>
              </a:rPr>
              <a:t>All the materials included within this article represent the author's work. Any citations or work that is paraphrased is included within the reference list. This work has not been previously published, nor is it being considered for publication elsewhere. The authors have no conflict of interest to declare in relation to this article.</a:t>
            </a:r>
          </a:p>
        </p:txBody>
      </p:sp>
    </p:spTree>
    <p:extLst>
      <p:ext uri="{BB962C8B-B14F-4D97-AF65-F5344CB8AC3E}">
        <p14:creationId xmlns:p14="http://schemas.microsoft.com/office/powerpoint/2010/main" val="26073606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D15AA69C51974DA17BD85EC5B3D17D" ma:contentTypeVersion="7" ma:contentTypeDescription="Create a new document." ma:contentTypeScope="" ma:versionID="8720627ad2971fa959e6f87bc70c7e26">
  <xsd:schema xmlns:xsd="http://www.w3.org/2001/XMLSchema" xmlns:xs="http://www.w3.org/2001/XMLSchema" xmlns:p="http://schemas.microsoft.com/office/2006/metadata/properties" xmlns:ns2="e963a487-8f41-46f9-a20c-e3fcc6101b4a" targetNamespace="http://schemas.microsoft.com/office/2006/metadata/properties" ma:root="true" ma:fieldsID="f17a4212d65d28a06583a5f52af16999" ns2:_="">
    <xsd:import namespace="e963a487-8f41-46f9-a20c-e3fcc6101b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63a487-8f41-46f9-a20c-e3fcc6101b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A2439A-1BE6-47F6-A123-85B903E35C03}">
  <ds:schemaRefs>
    <ds:schemaRef ds:uri="http://schemas.microsoft.com/sharepoint/v3/contenttype/forms"/>
  </ds:schemaRefs>
</ds:datastoreItem>
</file>

<file path=customXml/itemProps2.xml><?xml version="1.0" encoding="utf-8"?>
<ds:datastoreItem xmlns:ds="http://schemas.openxmlformats.org/officeDocument/2006/customXml" ds:itemID="{DD0FDB11-0DB1-487D-B069-09DE8E6DC4B9}">
  <ds:schemaRefs>
    <ds:schemaRef ds:uri="http://schemas.microsoft.com/office/2006/metadata/properties"/>
    <ds:schemaRef ds:uri="http://schemas.microsoft.com/office/infopath/2007/PartnerControls"/>
    <ds:schemaRef ds:uri="b50aabda-addb-4cf2-b880-13ef86db32f3"/>
    <ds:schemaRef ds:uri="677192d9-5500-447b-b116-df37417b6de0"/>
  </ds:schemaRefs>
</ds:datastoreItem>
</file>

<file path=customXml/itemProps3.xml><?xml version="1.0" encoding="utf-8"?>
<ds:datastoreItem xmlns:ds="http://schemas.openxmlformats.org/officeDocument/2006/customXml" ds:itemID="{21742600-B68B-41DC-9F10-371F55878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63a487-8f41-46f9-a20c-e3fcc6101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6070</TotalTime>
  <Words>1325</Words>
  <Application>Microsoft Macintosh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Development of a Command Words Learning Toolkit: Understanding the Disparities and Strategies for Enhancing Educational Equity  Christopher Veysey C.L.Veysey@salford.ac.uk Salford Languages, University of Salford and Berna S. Sayan b.s.sayan@salford.ac.uk  School of Science, Engineering &amp; Environment, University of Salford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Davina Whitnall</dc:creator>
  <cp:lastModifiedBy>Berna Sayan</cp:lastModifiedBy>
  <cp:revision>60</cp:revision>
  <dcterms:created xsi:type="dcterms:W3CDTF">2023-08-15T13:52:35Z</dcterms:created>
  <dcterms:modified xsi:type="dcterms:W3CDTF">2025-01-30T15:57:02Z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0x0101007CD15AA69C51974DA17BD85EC5B3D17D</vt:lpwstr>
  </property>
</Properties>
</file>