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13"/>
  </p:notesMasterIdLst>
  <p:sldIdLst>
    <p:sldId id="256" r:id="rId5"/>
    <p:sldId id="257" r:id="rId6"/>
    <p:sldId id="272" r:id="rId7"/>
    <p:sldId id="263" r:id="rId8"/>
    <p:sldId id="276" r:id="rId9"/>
    <p:sldId id="277" r:id="rId10"/>
    <p:sldId id="262" r:id="rId11"/>
    <p:sldId id="278" r:id="rId12"/>
  </p:sldIdLst>
  <p:sldSz cx="18288000" cy="10287000"/>
  <p:notesSz cx="6858000" cy="9144000"/>
  <p:embeddedFontLst>
    <p:embeddedFont>
      <p:font typeface="DM Sans" panose="020F0502020204030204" pitchFamily="2" charset="0"/>
      <p:regular r:id="rId14"/>
      <p:bold r:id="rId15"/>
      <p:italic r:id="rId16"/>
      <p:boldItalic r:id="rId17"/>
    </p:embeddedFont>
    <p:embeddedFont>
      <p:font typeface="DM Sans Bold" panose="020B0604020202020204" charset="0"/>
      <p:regular r:id="rId18"/>
      <p:bold r:id="rId19"/>
    </p:embeddedFont>
    <p:embeddedFont>
      <p:font typeface="Open Sans" panose="020B0606030504020204" pitchFamily="34" charset="0"/>
      <p:regular r:id="rId20"/>
      <p:bold r:id="rId21"/>
      <p:italic r:id="rId22"/>
      <p:boldItalic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262591C-B6FA-4A02-ABB6-D26987AC17E4}" v="2" dt="2025-05-12T18:46:49.97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0171" autoAdjust="0"/>
  </p:normalViewPr>
  <p:slideViewPr>
    <p:cSldViewPr snapToGrid="0">
      <p:cViewPr varScale="1">
        <p:scale>
          <a:sx n="38" d="100"/>
          <a:sy n="38" d="100"/>
        </p:scale>
        <p:origin x="1020" y="5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font" Target="fonts/font8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4.fntdata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font" Target="fonts/font6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20.05.2025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666548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693552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CDC485-94F1-2AF1-7499-D1DEDC839F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0C3A3DE-60B6-2BDA-E53E-11DFBCBBAB3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EE55DB8-D785-2525-B52F-468495A1A989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1.7.2013</a:t>
            </a:r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C371D141-B580-7BE8-939D-32CB8EF599D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310148AC-940E-F599-C627-BA5998F3A2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>
              <a:buNone/>
            </a:pP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5BB392-9DF0-542E-8288-A167B3437BD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7EB4AA-883F-26E9-0379-029F7155B97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19742409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2246C0-7984-DB92-FE5C-A18CC7E8A0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CA971EF-1F8B-5B8B-8C49-6D9B5F39473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C512DC6-8385-2006-32C8-F472310C2661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1.7.2013</a:t>
            </a:r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E1D43841-71D4-3285-72D3-3E9E24FF0D3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6B9E8B27-77B0-8A22-1140-A7454001D00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00BC2F-E47C-F54F-14EA-FE7E063B2091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41CEE3-88CF-9578-E0B1-94D4A684A21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6224421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330D9E-4982-1BB9-0D2D-C60AF29D3A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2DF32A8-C931-5885-517C-503EE7A3503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F69063D-A03B-BBE3-822C-056CD6332B58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1.7.2013</a:t>
            </a:r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D315AB40-D3C9-9B77-DFAC-5DEEDB02059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F45AA1C9-AAC1-309C-69EC-FEC955A902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GB" sz="1800" dirty="0">
              <a:latin typeface="Apto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DD2270-83A2-B5BB-5535-398FE6FCC70A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18C8E6-5EC1-4C3A-9C31-FF45329BD5D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7243310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28F2F2-9D21-CB38-49E7-EBA380DC47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C320220-2084-69CF-8CD0-61868EE865D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DFF316E-AC72-BDF3-204F-49E976FAA4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15C53A-4ED2-450F-9292-B7F0010454B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1B2431-D351-4C6E-A3CF-9DFAC0E3E050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96983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F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5"/>
          <p:cNvSpPr/>
          <p:nvPr/>
        </p:nvSpPr>
        <p:spPr>
          <a:xfrm>
            <a:off x="0" y="7888947"/>
            <a:ext cx="18288000" cy="0"/>
          </a:xfrm>
          <a:prstGeom prst="line">
            <a:avLst/>
          </a:prstGeom>
          <a:ln w="28575" cap="flat">
            <a:solidFill>
              <a:srgbClr val="F0696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6" name="AutoShape 6"/>
          <p:cNvSpPr/>
          <p:nvPr/>
        </p:nvSpPr>
        <p:spPr>
          <a:xfrm>
            <a:off x="0" y="2345717"/>
            <a:ext cx="18288000" cy="0"/>
          </a:xfrm>
          <a:prstGeom prst="line">
            <a:avLst/>
          </a:prstGeom>
          <a:ln w="28575" cap="flat">
            <a:solidFill>
              <a:srgbClr val="F0696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8" name="TextBox 8"/>
          <p:cNvSpPr txBox="1"/>
          <p:nvPr/>
        </p:nvSpPr>
        <p:spPr>
          <a:xfrm>
            <a:off x="13527668" y="9550598"/>
            <a:ext cx="3033132" cy="5033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850"/>
              </a:lnSpc>
            </a:pPr>
            <a:r>
              <a:rPr lang="en-US" sz="3500" b="1" dirty="0">
                <a:solidFill>
                  <a:srgbClr val="FFFFFF"/>
                </a:solidFill>
              </a:rPr>
              <a:t>20-05-2025</a:t>
            </a:r>
            <a:r>
              <a:rPr lang="en-US" sz="3500" b="1" dirty="0">
                <a:solidFill>
                  <a:srgbClr val="FFFFFF"/>
                </a:solidFill>
                <a:latin typeface="DM Sans Bold"/>
              </a:rPr>
              <a:t>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82278" y="2818578"/>
            <a:ext cx="17035928" cy="2143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300"/>
              </a:lnSpc>
            </a:pPr>
            <a:r>
              <a:rPr lang="en-GB" sz="8300">
                <a:solidFill>
                  <a:srgbClr val="FFFFFF"/>
                </a:solidFill>
                <a:latin typeface="+mj-lt"/>
              </a:rPr>
              <a:t>Building excellence in HE learning and teaching through exceptional CPD</a:t>
            </a:r>
            <a:endParaRPr lang="en-US" sz="830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6165050" y="6509817"/>
            <a:ext cx="7576557" cy="6924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400"/>
              </a:lnSpc>
            </a:pPr>
            <a:r>
              <a:rPr lang="en-US" sz="4500" dirty="0">
                <a:solidFill>
                  <a:srgbClr val="FFFFFF"/>
                </a:solidFill>
                <a:latin typeface="+mj-lt"/>
              </a:rPr>
              <a:t>ITLN sub-group  consortium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82278" y="9219053"/>
            <a:ext cx="5414292" cy="7950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079"/>
              </a:lnSpc>
            </a:pPr>
            <a:endParaRPr lang="en-US" sz="2799" dirty="0">
              <a:solidFill>
                <a:srgbClr val="FFFFFF"/>
              </a:solidFill>
              <a:latin typeface="DM Sans"/>
            </a:endParaRPr>
          </a:p>
          <a:p>
            <a:pPr>
              <a:lnSpc>
                <a:spcPts val="3079"/>
              </a:lnSpc>
            </a:pPr>
            <a:r>
              <a:rPr lang="en-US" sz="2799" dirty="0">
                <a:solidFill>
                  <a:srgbClr val="FFFFFF"/>
                </a:solidFill>
              </a:rPr>
              <a:t>Presented by Prof Jess Power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423B51F-570C-B077-3EC8-87B1D21D205D}"/>
              </a:ext>
            </a:extLst>
          </p:cNvPr>
          <p:cNvSpPr txBox="1"/>
          <p:nvPr/>
        </p:nvSpPr>
        <p:spPr>
          <a:xfrm>
            <a:off x="3089424" y="7068580"/>
            <a:ext cx="13227177" cy="62735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3400" kern="100" dirty="0">
                <a:solidFill>
                  <a:schemeClr val="bg1"/>
                </a:solidFill>
                <a:effectLst/>
                <a:latin typeface="Calibri"/>
                <a:ea typeface="Calibri"/>
                <a:cs typeface="Calibri"/>
              </a:rPr>
              <a:t>Rhodes,  S., Power, J.,  Spark, G.,  Agossou</a:t>
            </a:r>
            <a:r>
              <a:rPr lang="en-GB" sz="3400" kern="10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, M., Blackwell Young, J.</a:t>
            </a:r>
            <a:endParaRPr lang="en-GB" sz="3400" kern="100" dirty="0">
              <a:solidFill>
                <a:schemeClr val="bg1"/>
              </a:solidFill>
              <a:effectLst/>
              <a:latin typeface="Calibri"/>
              <a:ea typeface="Calibri"/>
              <a:cs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F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1511832"/>
            <a:ext cx="18288000" cy="0"/>
          </a:xfrm>
          <a:prstGeom prst="line">
            <a:avLst/>
          </a:prstGeom>
          <a:ln w="28575" cap="flat">
            <a:solidFill>
              <a:srgbClr val="ECA7A8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8" name="TextBox 8"/>
          <p:cNvSpPr txBox="1"/>
          <p:nvPr/>
        </p:nvSpPr>
        <p:spPr>
          <a:xfrm>
            <a:off x="312234" y="210076"/>
            <a:ext cx="7178583" cy="1149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800"/>
              </a:lnSpc>
            </a:pPr>
            <a:r>
              <a:rPr lang="en-US" sz="8000">
                <a:solidFill>
                  <a:srgbClr val="97D0BA"/>
                </a:solidFill>
                <a:latin typeface="+mj-lt"/>
              </a:rPr>
              <a:t>Introduction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12234" y="1816645"/>
            <a:ext cx="16642848" cy="46013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39748" lvl="1" indent="-269874" algn="just">
              <a:lnSpc>
                <a:spcPts val="3499"/>
              </a:lnSpc>
              <a:spcBef>
                <a:spcPts val="600"/>
              </a:spcBef>
              <a:buFont typeface="Arial"/>
              <a:buChar char="•"/>
            </a:pPr>
            <a:r>
              <a:rPr lang="en-US" sz="3600" b="1" dirty="0">
                <a:solidFill>
                  <a:schemeClr val="bg1"/>
                </a:solidFill>
                <a:latin typeface="+mj-lt"/>
              </a:rPr>
              <a:t>ITLN International Teaching and Learning Network</a:t>
            </a:r>
          </a:p>
          <a:p>
            <a:pPr marL="539748" lvl="1" indent="-269874" algn="just">
              <a:lnSpc>
                <a:spcPts val="3499"/>
              </a:lnSpc>
              <a:spcBef>
                <a:spcPts val="600"/>
              </a:spcBef>
              <a:buFont typeface="Arial"/>
              <a:buChar char="•"/>
            </a:pPr>
            <a:r>
              <a:rPr lang="en-US" sz="3600" b="1" dirty="0">
                <a:solidFill>
                  <a:schemeClr val="bg1"/>
                </a:solidFill>
                <a:latin typeface="+mj-lt"/>
              </a:rPr>
              <a:t>June 2024: meet 3 times per year</a:t>
            </a:r>
          </a:p>
          <a:p>
            <a:pPr marL="539748" lvl="1" indent="-269874" algn="just">
              <a:lnSpc>
                <a:spcPts val="3499"/>
              </a:lnSpc>
              <a:spcBef>
                <a:spcPts val="600"/>
              </a:spcBef>
              <a:buFont typeface="Arial"/>
              <a:buChar char="•"/>
            </a:pPr>
            <a:r>
              <a:rPr lang="en-GB" sz="3600" b="1" dirty="0">
                <a:solidFill>
                  <a:schemeClr val="bg1"/>
                </a:solidFill>
                <a:latin typeface="+mj-lt"/>
              </a:rPr>
              <a:t>Kate Strudwick, Tina Byrom , Fay Glendenning</a:t>
            </a:r>
          </a:p>
          <a:p>
            <a:pPr marL="539748" lvl="1" indent="-269874" algn="just">
              <a:lnSpc>
                <a:spcPts val="3499"/>
              </a:lnSpc>
              <a:spcBef>
                <a:spcPts val="600"/>
              </a:spcBef>
              <a:buFont typeface="Arial"/>
              <a:buChar char="•"/>
            </a:pPr>
            <a:endParaRPr lang="en-GB" sz="4800" b="1" dirty="0">
              <a:solidFill>
                <a:schemeClr val="bg1"/>
              </a:solidFill>
              <a:latin typeface="+mj-lt"/>
            </a:endParaRPr>
          </a:p>
          <a:p>
            <a:pPr marL="269874" lvl="1" algn="ctr">
              <a:lnSpc>
                <a:spcPts val="3499"/>
              </a:lnSpc>
              <a:spcBef>
                <a:spcPts val="600"/>
              </a:spcBef>
            </a:pPr>
            <a:r>
              <a:rPr lang="en-GB" sz="4800" b="1" dirty="0">
                <a:solidFill>
                  <a:schemeClr val="bg1"/>
                </a:solidFill>
                <a:latin typeface="+mj-lt"/>
              </a:rPr>
              <a:t>Purpose</a:t>
            </a:r>
          </a:p>
          <a:p>
            <a:pPr marL="269874" lvl="1" algn="ctr">
              <a:lnSpc>
                <a:spcPts val="3499"/>
              </a:lnSpc>
              <a:spcBef>
                <a:spcPts val="600"/>
              </a:spcBef>
            </a:pPr>
            <a:r>
              <a:rPr lang="en-GB" sz="3600" b="1" dirty="0">
                <a:solidFill>
                  <a:schemeClr val="bg1"/>
                </a:solidFill>
                <a:latin typeface="+mj-lt"/>
              </a:rPr>
              <a:t>Connect and support individuals involved in teaching and learning, both in the UK and internationally</a:t>
            </a:r>
          </a:p>
          <a:p>
            <a:pPr marL="269874" lvl="1">
              <a:lnSpc>
                <a:spcPts val="3499"/>
              </a:lnSpc>
              <a:spcBef>
                <a:spcPts val="600"/>
              </a:spcBef>
            </a:pPr>
            <a:endParaRPr lang="en-GB" sz="4000" b="1" dirty="0">
              <a:solidFill>
                <a:schemeClr val="bg1"/>
              </a:solidFill>
              <a:latin typeface="+mj-lt"/>
            </a:endParaRPr>
          </a:p>
          <a:p>
            <a:pPr marL="269874" lvl="1">
              <a:lnSpc>
                <a:spcPts val="3499"/>
              </a:lnSpc>
              <a:spcBef>
                <a:spcPts val="600"/>
              </a:spcBef>
            </a:pPr>
            <a:r>
              <a:rPr lang="en-GB" sz="4000" b="1" dirty="0">
                <a:solidFill>
                  <a:schemeClr val="bg1"/>
                </a:solidFill>
                <a:latin typeface="+mj-lt"/>
              </a:rPr>
              <a:t>Sub-group: Supporting institutional pedagogical development (5 members)</a:t>
            </a:r>
          </a:p>
        </p:txBody>
      </p:sp>
      <p:sp>
        <p:nvSpPr>
          <p:cNvPr id="10" name="AutoShape 10"/>
          <p:cNvSpPr/>
          <p:nvPr/>
        </p:nvSpPr>
        <p:spPr>
          <a:xfrm rot="-5400000">
            <a:off x="12643379" y="5143500"/>
            <a:ext cx="10287000" cy="0"/>
          </a:xfrm>
          <a:prstGeom prst="line">
            <a:avLst/>
          </a:prstGeom>
          <a:ln w="28575" cap="flat">
            <a:solidFill>
              <a:srgbClr val="ECA7A8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80D7BC0-7DD9-084C-AE55-C1AE4384B4DA}"/>
              </a:ext>
            </a:extLst>
          </p:cNvPr>
          <p:cNvSpPr txBox="1"/>
          <p:nvPr/>
        </p:nvSpPr>
        <p:spPr>
          <a:xfrm>
            <a:off x="319490" y="8712822"/>
            <a:ext cx="17030447" cy="62735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3400" kern="100" dirty="0">
                <a:solidFill>
                  <a:schemeClr val="bg1"/>
                </a:solidFill>
                <a:effectLst/>
                <a:latin typeface="Calibri"/>
                <a:ea typeface="Calibri"/>
                <a:cs typeface="Calibri"/>
              </a:rPr>
              <a:t>Sarah Rhodes,        Jess Power,      Gordon Spark,    </a:t>
            </a:r>
            <a:r>
              <a:rPr lang="en-GB" sz="3400" kern="10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Marie-Josiane </a:t>
            </a:r>
            <a:r>
              <a:rPr lang="en-GB" sz="3400" kern="100" dirty="0">
                <a:solidFill>
                  <a:schemeClr val="bg1"/>
                </a:solidFill>
                <a:effectLst/>
                <a:latin typeface="Calibri"/>
                <a:ea typeface="Calibri"/>
                <a:cs typeface="Calibri"/>
              </a:rPr>
              <a:t>Agossou</a:t>
            </a:r>
            <a:r>
              <a:rPr lang="en-GB" sz="3400" kern="10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, </a:t>
            </a:r>
            <a:r>
              <a:rPr lang="en-GB" sz="3400" kern="100" dirty="0">
                <a:solidFill>
                  <a:schemeClr val="bg1"/>
                </a:solidFill>
                <a:effectLst/>
                <a:latin typeface="Calibri"/>
                <a:ea typeface="Calibri"/>
                <a:cs typeface="Calibri"/>
              </a:rPr>
              <a:t> Julie </a:t>
            </a:r>
            <a:r>
              <a:rPr lang="en-GB" sz="3400" kern="10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Blackwell Young</a:t>
            </a:r>
            <a:r>
              <a:rPr lang="en-GB" sz="3400" kern="100" dirty="0">
                <a:solidFill>
                  <a:schemeClr val="bg1"/>
                </a:solidFill>
                <a:effectLst/>
                <a:latin typeface="Calibri"/>
                <a:ea typeface="Calibri"/>
                <a:cs typeface="Calibri"/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D0EEB7B-36F1-8013-7446-7D4F88C7E89F}"/>
              </a:ext>
            </a:extLst>
          </p:cNvPr>
          <p:cNvSpPr txBox="1"/>
          <p:nvPr/>
        </p:nvSpPr>
        <p:spPr>
          <a:xfrm>
            <a:off x="1046854" y="9575610"/>
            <a:ext cx="16303083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</a:rPr>
              <a:t> Keele University, The University of Salford, University of Dundee, London South Bank University, and Abertay University 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0914411-5050-F1AB-8D5C-FE648EA3A3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0775" y="6576028"/>
            <a:ext cx="1755530" cy="2209041"/>
          </a:xfrm>
          <a:prstGeom prst="rect">
            <a:avLst/>
          </a:prstGeom>
        </p:spPr>
      </p:pic>
      <p:pic>
        <p:nvPicPr>
          <p:cNvPr id="3" name="Picture 2" descr="A person wearing glasses and smiling&#10;&#10;AI-generated content may be incorrect.">
            <a:extLst>
              <a:ext uri="{FF2B5EF4-FFF2-40B4-BE49-F238E27FC236}">
                <a16:creationId xmlns:a16="http://schemas.microsoft.com/office/drawing/2014/main" id="{8B926AAC-F9D8-AC6D-C3FB-59858BB973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2037" y="6585868"/>
            <a:ext cx="2078155" cy="2228263"/>
          </a:xfrm>
          <a:prstGeom prst="rect">
            <a:avLst/>
          </a:prstGeom>
        </p:spPr>
      </p:pic>
      <p:pic>
        <p:nvPicPr>
          <p:cNvPr id="5" name="Picture 4" descr="A close-up of a person smiling&#10;&#10;AI-generated content may be incorrect.">
            <a:extLst>
              <a:ext uri="{FF2B5EF4-FFF2-40B4-BE49-F238E27FC236}">
                <a16:creationId xmlns:a16="http://schemas.microsoft.com/office/drawing/2014/main" id="{C50805CA-3FAB-14D6-6BAD-A3C2CB4A82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292" y="6501142"/>
            <a:ext cx="1755530" cy="2128570"/>
          </a:xfrm>
          <a:prstGeom prst="rect">
            <a:avLst/>
          </a:prstGeom>
        </p:spPr>
      </p:pic>
      <p:pic>
        <p:nvPicPr>
          <p:cNvPr id="4" name="Picture 3" descr="A close-up of a person&#10;&#10;AI-generated content may be incorrect.">
            <a:extLst>
              <a:ext uri="{FF2B5EF4-FFF2-40B4-BE49-F238E27FC236}">
                <a16:creationId xmlns:a16="http://schemas.microsoft.com/office/drawing/2014/main" id="{B58B0B7C-617D-A1B2-BF01-0569A1A5D0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70784" y="6562454"/>
            <a:ext cx="1942106" cy="2189465"/>
          </a:xfrm>
          <a:prstGeom prst="rect">
            <a:avLst/>
          </a:prstGeom>
        </p:spPr>
      </p:pic>
      <p:pic>
        <p:nvPicPr>
          <p:cNvPr id="6" name="Picture 5" descr="A person with long hair wearing glasses&#10;&#10;AI-generated content may be incorrect.">
            <a:extLst>
              <a:ext uri="{FF2B5EF4-FFF2-40B4-BE49-F238E27FC236}">
                <a16:creationId xmlns:a16="http://schemas.microsoft.com/office/drawing/2014/main" id="{94AEA59E-A7A3-8355-9E3E-78A53138E75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115844" y="6576028"/>
            <a:ext cx="2323102" cy="21893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F3B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0279EE0-9AA2-5CE6-5862-6E7781B1D6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B3FEA639-7820-0008-31B9-A9F2775DAC28}"/>
              </a:ext>
            </a:extLst>
          </p:cNvPr>
          <p:cNvSpPr/>
          <p:nvPr/>
        </p:nvSpPr>
        <p:spPr>
          <a:xfrm>
            <a:off x="0" y="9258300"/>
            <a:ext cx="18288000" cy="0"/>
          </a:xfrm>
          <a:prstGeom prst="line">
            <a:avLst/>
          </a:prstGeom>
          <a:ln w="2857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AutoShape 3">
            <a:extLst>
              <a:ext uri="{FF2B5EF4-FFF2-40B4-BE49-F238E27FC236}">
                <a16:creationId xmlns:a16="http://schemas.microsoft.com/office/drawing/2014/main" id="{06345685-9BAA-6FDE-E3B1-B8CF2EE4EB5E}"/>
              </a:ext>
            </a:extLst>
          </p:cNvPr>
          <p:cNvSpPr/>
          <p:nvPr/>
        </p:nvSpPr>
        <p:spPr>
          <a:xfrm>
            <a:off x="0" y="4668728"/>
            <a:ext cx="18288000" cy="0"/>
          </a:xfrm>
          <a:prstGeom prst="line">
            <a:avLst/>
          </a:prstGeom>
          <a:ln w="2857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7" name="Group 7">
            <a:extLst>
              <a:ext uri="{FF2B5EF4-FFF2-40B4-BE49-F238E27FC236}">
                <a16:creationId xmlns:a16="http://schemas.microsoft.com/office/drawing/2014/main" id="{A23BB092-33AA-5C8A-F0FC-1A3DFC7F68CB}"/>
              </a:ext>
            </a:extLst>
          </p:cNvPr>
          <p:cNvGrpSpPr/>
          <p:nvPr/>
        </p:nvGrpSpPr>
        <p:grpSpPr>
          <a:xfrm>
            <a:off x="-118" y="4668728"/>
            <a:ext cx="496799" cy="4589572"/>
            <a:chOff x="0" y="0"/>
            <a:chExt cx="333949" cy="3085111"/>
          </a:xfrm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35746999-E354-4AAC-C304-B914E8E12DDA}"/>
                </a:ext>
              </a:extLst>
            </p:cNvPr>
            <p:cNvSpPr/>
            <p:nvPr/>
          </p:nvSpPr>
          <p:spPr>
            <a:xfrm>
              <a:off x="0" y="0"/>
              <a:ext cx="333949" cy="3085111"/>
            </a:xfrm>
            <a:custGeom>
              <a:avLst/>
              <a:gdLst/>
              <a:ahLst/>
              <a:cxnLst/>
              <a:rect l="l" t="t" r="r" b="b"/>
              <a:pathLst>
                <a:path w="333949" h="3085111">
                  <a:moveTo>
                    <a:pt x="0" y="0"/>
                  </a:moveTo>
                  <a:lnTo>
                    <a:pt x="333949" y="0"/>
                  </a:lnTo>
                  <a:lnTo>
                    <a:pt x="333949" y="3085111"/>
                  </a:lnTo>
                  <a:lnTo>
                    <a:pt x="0" y="3085111"/>
                  </a:lnTo>
                  <a:close/>
                </a:path>
              </a:pathLst>
            </a:custGeom>
            <a:solidFill>
              <a:srgbClr val="F0696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31F22611-5CEF-0823-8A83-52283CFFEAF5}"/>
                </a:ext>
              </a:extLst>
            </p:cNvPr>
            <p:cNvSpPr txBox="1"/>
            <p:nvPr/>
          </p:nvSpPr>
          <p:spPr>
            <a:xfrm>
              <a:off x="0" y="-38100"/>
              <a:ext cx="333949" cy="31232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1" name="TextBox 11">
            <a:extLst>
              <a:ext uri="{FF2B5EF4-FFF2-40B4-BE49-F238E27FC236}">
                <a16:creationId xmlns:a16="http://schemas.microsoft.com/office/drawing/2014/main" id="{D676CA1E-C013-CFE6-E88B-A622774ECF4C}"/>
              </a:ext>
            </a:extLst>
          </p:cNvPr>
          <p:cNvSpPr txBox="1"/>
          <p:nvPr/>
        </p:nvSpPr>
        <p:spPr>
          <a:xfrm>
            <a:off x="496681" y="459924"/>
            <a:ext cx="8959553" cy="31953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85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Suggestion scoping project: gathering insights into inducting staff into HE L&amp;T</a:t>
            </a: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33CC68D0-CCAC-45D5-10B3-570297E11B89}"/>
              </a:ext>
            </a:extLst>
          </p:cNvPr>
          <p:cNvSpPr txBox="1"/>
          <p:nvPr/>
        </p:nvSpPr>
        <p:spPr>
          <a:xfrm>
            <a:off x="798873" y="4668728"/>
            <a:ext cx="5728978" cy="1003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8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35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M Sans Bold"/>
                <a:ea typeface="+mn-ea"/>
                <a:cs typeface="+mn-cs"/>
              </a:rPr>
            </a:b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Share the insights</a:t>
            </a:r>
          </a:p>
        </p:txBody>
      </p:sp>
      <p:sp>
        <p:nvSpPr>
          <p:cNvPr id="14" name="TextBox 14">
            <a:extLst>
              <a:ext uri="{FF2B5EF4-FFF2-40B4-BE49-F238E27FC236}">
                <a16:creationId xmlns:a16="http://schemas.microsoft.com/office/drawing/2014/main" id="{0E261C80-DEA5-54B6-5B83-940F55804657}"/>
              </a:ext>
            </a:extLst>
          </p:cNvPr>
          <p:cNvSpPr txBox="1"/>
          <p:nvPr/>
        </p:nvSpPr>
        <p:spPr>
          <a:xfrm>
            <a:off x="644202" y="5877292"/>
            <a:ext cx="16999595" cy="30765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74981" marR="0" lvl="1" indent="-237491" algn="just" defTabSz="914400" rtl="0" eaLnBrk="1" fontAlgn="auto" latinLnBrk="0" hangingPunct="1">
              <a:spcBef>
                <a:spcPts val="600"/>
              </a:spcBef>
              <a:spcAft>
                <a:spcPts val="6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GB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1.	Approaches to enhancing CPD to ensure consistency of teaching excellence.</a:t>
            </a:r>
          </a:p>
          <a:p>
            <a:pPr marL="474981" marR="0" lvl="1" indent="-237491" algn="just" defTabSz="914400" rtl="0" eaLnBrk="1" fontAlgn="auto" latinLnBrk="0" hangingPunct="1">
              <a:spcBef>
                <a:spcPts val="600"/>
              </a:spcBef>
              <a:spcAft>
                <a:spcPts val="6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GB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2.	A synergy of different perspectives regarding what works in providing a high-quality inclusive educational experience.</a:t>
            </a:r>
          </a:p>
          <a:p>
            <a:pPr marL="474981" marR="0" lvl="1" indent="-237491" algn="just" defTabSz="914400" rtl="0" eaLnBrk="1" fontAlgn="auto" latinLnBrk="0" hangingPunct="1">
              <a:spcBef>
                <a:spcPts val="600"/>
              </a:spcBef>
              <a:spcAft>
                <a:spcPts val="6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GB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3.	Development of resilience within learning communities which drive continuous improvement.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5D425309-E269-216B-3B6D-DA9EA0E386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which has been created to access and capture diverse insights and perspectives including industry partners, professional services staff, employers, alumni, and students. 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Picture 5" descr="A group of people sitting at a table in Keele Hall looking at a paper">
            <a:extLst>
              <a:ext uri="{FF2B5EF4-FFF2-40B4-BE49-F238E27FC236}">
                <a16:creationId xmlns:a16="http://schemas.microsoft.com/office/drawing/2014/main" id="{80F271C9-61CB-3217-2ADF-4225DAE3EDD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5937" y="13118"/>
            <a:ext cx="6882063" cy="4588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752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F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4288" y="9831890"/>
            <a:ext cx="18288000" cy="0"/>
          </a:xfrm>
          <a:prstGeom prst="line">
            <a:avLst/>
          </a:prstGeom>
          <a:ln w="2857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3" name="AutoShape 3"/>
          <p:cNvSpPr/>
          <p:nvPr/>
        </p:nvSpPr>
        <p:spPr>
          <a:xfrm>
            <a:off x="0" y="1000125"/>
            <a:ext cx="18288000" cy="0"/>
          </a:xfrm>
          <a:prstGeom prst="line">
            <a:avLst/>
          </a:prstGeom>
          <a:ln w="2857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7" name="AutoShape 7"/>
          <p:cNvSpPr/>
          <p:nvPr/>
        </p:nvSpPr>
        <p:spPr>
          <a:xfrm>
            <a:off x="8738392" y="7019596"/>
            <a:ext cx="8920976" cy="0"/>
          </a:xfrm>
          <a:prstGeom prst="line">
            <a:avLst/>
          </a:prstGeom>
          <a:ln w="2857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8" name="AutoShape 8"/>
          <p:cNvSpPr/>
          <p:nvPr/>
        </p:nvSpPr>
        <p:spPr>
          <a:xfrm rot="-5400000">
            <a:off x="-1542779" y="3533263"/>
            <a:ext cx="5090333" cy="52627"/>
          </a:xfrm>
          <a:prstGeom prst="line">
            <a:avLst/>
          </a:prstGeom>
          <a:ln w="2857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9" name="AutoShape 9"/>
          <p:cNvSpPr/>
          <p:nvPr/>
        </p:nvSpPr>
        <p:spPr>
          <a:xfrm rot="-5400000">
            <a:off x="3719448" y="5374756"/>
            <a:ext cx="8692113" cy="0"/>
          </a:xfrm>
          <a:prstGeom prst="line">
            <a:avLst/>
          </a:prstGeom>
          <a:ln w="2857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1" name="TextBox 11"/>
          <p:cNvSpPr txBox="1"/>
          <p:nvPr/>
        </p:nvSpPr>
        <p:spPr>
          <a:xfrm>
            <a:off x="1184358" y="1264227"/>
            <a:ext cx="6472019" cy="44242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930"/>
              </a:lnSpc>
            </a:pPr>
            <a:r>
              <a:rPr lang="en-GB" sz="6000" b="1">
                <a:solidFill>
                  <a:srgbClr val="FFFFFF"/>
                </a:solidFill>
                <a:latin typeface="+mj-lt"/>
              </a:rPr>
              <a:t>Approaches to enhancing CPD to ensure consistency of teaching excellence.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474632" y="8015911"/>
            <a:ext cx="4840581" cy="15635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 algn="just">
              <a:lnSpc>
                <a:spcPts val="3079"/>
              </a:lnSpc>
              <a:buFont typeface="Arial" panose="020B0604020202020204" pitchFamily="34" charset="0"/>
              <a:buChar char="•"/>
            </a:pPr>
            <a:r>
              <a:rPr lang="en-US" sz="2400">
                <a:solidFill>
                  <a:srgbClr val="FFFFFF"/>
                </a:solidFill>
                <a:latin typeface="+mj-lt"/>
              </a:rPr>
              <a:t>HEA fellowship themes</a:t>
            </a:r>
          </a:p>
          <a:p>
            <a:pPr marL="342900" indent="-342900" algn="just">
              <a:lnSpc>
                <a:spcPts val="3079"/>
              </a:lnSpc>
              <a:buFont typeface="Arial" panose="020B0604020202020204" pitchFamily="34" charset="0"/>
              <a:buChar char="•"/>
            </a:pPr>
            <a:r>
              <a:rPr lang="en-US" sz="2400">
                <a:solidFill>
                  <a:srgbClr val="FFFFFF"/>
                </a:solidFill>
                <a:latin typeface="+mj-lt"/>
              </a:rPr>
              <a:t>CPD off the shelf support (HR) </a:t>
            </a:r>
          </a:p>
          <a:p>
            <a:pPr marL="342900" indent="-342900" algn="just">
              <a:lnSpc>
                <a:spcPts val="3079"/>
              </a:lnSpc>
              <a:buFont typeface="Arial" panose="020B0604020202020204" pitchFamily="34" charset="0"/>
              <a:buChar char="•"/>
            </a:pPr>
            <a:r>
              <a:rPr lang="en-US" sz="2400">
                <a:solidFill>
                  <a:srgbClr val="FFFFFF"/>
                </a:solidFill>
                <a:latin typeface="+mj-lt"/>
              </a:rPr>
              <a:t>Enhancement session</a:t>
            </a:r>
          </a:p>
          <a:p>
            <a:pPr marL="342900" indent="-342900" algn="just">
              <a:lnSpc>
                <a:spcPts val="3079"/>
              </a:lnSpc>
              <a:buFont typeface="Arial" panose="020B0604020202020204" pitchFamily="34" charset="0"/>
              <a:buChar char="•"/>
            </a:pPr>
            <a:r>
              <a:rPr lang="en-US" sz="2400">
                <a:solidFill>
                  <a:srgbClr val="FFFFFF"/>
                </a:solidFill>
                <a:latin typeface="+mj-lt"/>
              </a:rPr>
              <a:t>Importance of 1-1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8475444" y="1239559"/>
            <a:ext cx="5238175" cy="501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50"/>
              </a:lnSpc>
            </a:pPr>
            <a:r>
              <a:rPr lang="en-US" sz="3600" b="1">
                <a:solidFill>
                  <a:srgbClr val="FFFFFF"/>
                </a:solidFill>
                <a:latin typeface="+mj-lt"/>
              </a:rPr>
              <a:t>Theme Overview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8474632" y="7274828"/>
            <a:ext cx="4389928" cy="501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50"/>
              </a:lnSpc>
            </a:pPr>
            <a:r>
              <a:rPr lang="en-US" sz="3600" b="1">
                <a:solidFill>
                  <a:srgbClr val="FFFFFF"/>
                </a:solidFill>
                <a:latin typeface="+mj-lt"/>
              </a:rPr>
              <a:t>Key Takeaways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8738392" y="2080362"/>
            <a:ext cx="9123937" cy="47705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079"/>
              </a:lnSpc>
            </a:pPr>
            <a:r>
              <a:rPr lang="en-GB" sz="2800">
                <a:solidFill>
                  <a:srgbClr val="FFFFFF"/>
                </a:solidFill>
                <a:latin typeface="+mj-lt"/>
              </a:rPr>
              <a:t>• </a:t>
            </a:r>
            <a:r>
              <a:rPr lang="en-GB" sz="2800" b="1">
                <a:solidFill>
                  <a:srgbClr val="FFFFFF"/>
                </a:solidFill>
                <a:latin typeface="+mj-lt"/>
              </a:rPr>
              <a:t>Continuous Learning</a:t>
            </a:r>
            <a:r>
              <a:rPr lang="en-GB" sz="2800">
                <a:solidFill>
                  <a:srgbClr val="FFFFFF"/>
                </a:solidFill>
                <a:latin typeface="+mj-lt"/>
              </a:rPr>
              <a:t>: Encouraging staff to engage in ongoing professional development to stay updated with the latest teaching methodologies and technologies.</a:t>
            </a:r>
          </a:p>
          <a:p>
            <a:pPr algn="just">
              <a:lnSpc>
                <a:spcPts val="3079"/>
              </a:lnSpc>
            </a:pPr>
            <a:r>
              <a:rPr lang="en-GB" sz="2800">
                <a:solidFill>
                  <a:srgbClr val="FFFFFF"/>
                </a:solidFill>
                <a:latin typeface="+mj-lt"/>
              </a:rPr>
              <a:t>• </a:t>
            </a:r>
            <a:r>
              <a:rPr lang="en-GB" sz="2800" b="1">
                <a:solidFill>
                  <a:srgbClr val="FFFFFF"/>
                </a:solidFill>
                <a:latin typeface="+mj-lt"/>
              </a:rPr>
              <a:t>Collaborative Practices</a:t>
            </a:r>
            <a:r>
              <a:rPr lang="en-GB" sz="2800">
                <a:solidFill>
                  <a:srgbClr val="FFFFFF"/>
                </a:solidFill>
                <a:latin typeface="+mj-lt"/>
              </a:rPr>
              <a:t>: Promoting peer-to-peer learning and mentorship programs to share best practices and foster a culture of collective improvement.</a:t>
            </a:r>
          </a:p>
          <a:p>
            <a:pPr algn="just">
              <a:lnSpc>
                <a:spcPts val="3079"/>
              </a:lnSpc>
            </a:pPr>
            <a:r>
              <a:rPr lang="en-GB" sz="2800">
                <a:solidFill>
                  <a:srgbClr val="FFFFFF"/>
                </a:solidFill>
                <a:latin typeface="+mj-lt"/>
              </a:rPr>
              <a:t>• </a:t>
            </a:r>
            <a:r>
              <a:rPr lang="en-GB" sz="2800" b="1">
                <a:solidFill>
                  <a:srgbClr val="FFFFFF"/>
                </a:solidFill>
                <a:latin typeface="+mj-lt"/>
              </a:rPr>
              <a:t>Reflective Practice</a:t>
            </a:r>
            <a:r>
              <a:rPr lang="en-GB" sz="2800">
                <a:solidFill>
                  <a:srgbClr val="FFFFFF"/>
                </a:solidFill>
                <a:latin typeface="+mj-lt"/>
              </a:rPr>
              <a:t>: Implementing regular self-assessment and reflection sessions to help educators identify areas for growth and adapt their teaching strategies accordingly.</a:t>
            </a:r>
          </a:p>
          <a:p>
            <a:pPr algn="just">
              <a:lnSpc>
                <a:spcPts val="3079"/>
              </a:lnSpc>
            </a:pPr>
            <a:r>
              <a:rPr lang="en-GB" sz="2800">
                <a:solidFill>
                  <a:srgbClr val="FFFFFF"/>
                </a:solidFill>
                <a:latin typeface="+mj-lt"/>
              </a:rPr>
              <a:t>• </a:t>
            </a:r>
            <a:r>
              <a:rPr lang="en-GB" sz="2800" b="1">
                <a:solidFill>
                  <a:srgbClr val="FFFFFF"/>
                </a:solidFill>
                <a:latin typeface="+mj-lt"/>
              </a:rPr>
              <a:t>Standardization and Flexibility</a:t>
            </a:r>
            <a:r>
              <a:rPr lang="en-GB" sz="2800">
                <a:solidFill>
                  <a:srgbClr val="FFFFFF"/>
                </a:solidFill>
                <a:latin typeface="+mj-lt"/>
              </a:rPr>
              <a:t>: Balancing standardized training programs with the flexibility to address individual educator needs and institutional goals.</a:t>
            </a:r>
          </a:p>
        </p:txBody>
      </p:sp>
      <p:sp>
        <p:nvSpPr>
          <p:cNvPr id="16" name="TextBox 12">
            <a:extLst>
              <a:ext uri="{FF2B5EF4-FFF2-40B4-BE49-F238E27FC236}">
                <a16:creationId xmlns:a16="http://schemas.microsoft.com/office/drawing/2014/main" id="{FFDA82AA-6B03-3455-CFFE-AF84B859614A}"/>
              </a:ext>
            </a:extLst>
          </p:cNvPr>
          <p:cNvSpPr txBox="1"/>
          <p:nvPr/>
        </p:nvSpPr>
        <p:spPr>
          <a:xfrm>
            <a:off x="13021748" y="7618367"/>
            <a:ext cx="4840581" cy="19695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 algn="just">
              <a:lnSpc>
                <a:spcPts val="3079"/>
              </a:lnSpc>
              <a:buFont typeface="Arial" panose="020B0604020202020204" pitchFamily="34" charset="0"/>
              <a:buChar char="•"/>
            </a:pPr>
            <a:r>
              <a:rPr lang="en-US" sz="2400">
                <a:solidFill>
                  <a:srgbClr val="FFFFFF"/>
                </a:solidFill>
                <a:latin typeface="+mj-lt"/>
              </a:rPr>
              <a:t>Principles, not policy (agile)</a:t>
            </a:r>
          </a:p>
          <a:p>
            <a:pPr marL="342900" indent="-342900" algn="just">
              <a:lnSpc>
                <a:spcPts val="3079"/>
              </a:lnSpc>
              <a:buFont typeface="Arial" panose="020B0604020202020204" pitchFamily="34" charset="0"/>
              <a:buChar char="•"/>
            </a:pPr>
            <a:r>
              <a:rPr lang="en-US" sz="2400">
                <a:solidFill>
                  <a:srgbClr val="FFFFFF"/>
                </a:solidFill>
                <a:latin typeface="+mj-lt"/>
              </a:rPr>
              <a:t>NTF/CATES (different priorities))</a:t>
            </a:r>
          </a:p>
          <a:p>
            <a:pPr marL="342900" indent="-342900" algn="just">
              <a:lnSpc>
                <a:spcPts val="3079"/>
              </a:lnSpc>
              <a:buFont typeface="Arial" panose="020B0604020202020204" pitchFamily="34" charset="0"/>
              <a:buChar char="•"/>
            </a:pPr>
            <a:r>
              <a:rPr lang="en-US" sz="2400">
                <a:solidFill>
                  <a:srgbClr val="FFFFFF"/>
                </a:solidFill>
                <a:latin typeface="+mj-lt"/>
              </a:rPr>
              <a:t>Promotions rounds (leadership)</a:t>
            </a:r>
          </a:p>
          <a:p>
            <a:pPr marL="342900" indent="-342900" algn="just">
              <a:lnSpc>
                <a:spcPts val="3079"/>
              </a:lnSpc>
              <a:buFont typeface="Arial" panose="020B0604020202020204" pitchFamily="34" charset="0"/>
              <a:buChar char="•"/>
            </a:pPr>
            <a:r>
              <a:rPr lang="en-US" sz="2400">
                <a:solidFill>
                  <a:srgbClr val="FFFFFF"/>
                </a:solidFill>
                <a:latin typeface="+mj-lt"/>
              </a:rPr>
              <a:t>Intervention projects</a:t>
            </a:r>
          </a:p>
          <a:p>
            <a:pPr marL="342900" indent="-342900" algn="just">
              <a:lnSpc>
                <a:spcPts val="3079"/>
              </a:lnSpc>
              <a:buFont typeface="Arial" panose="020B0604020202020204" pitchFamily="34" charset="0"/>
              <a:buChar char="•"/>
            </a:pPr>
            <a:r>
              <a:rPr lang="en-US" sz="2400">
                <a:solidFill>
                  <a:srgbClr val="FFFFFF"/>
                </a:solidFill>
                <a:latin typeface="+mj-lt"/>
              </a:rPr>
              <a:t>Dedicated support for technical</a:t>
            </a:r>
          </a:p>
        </p:txBody>
      </p:sp>
      <p:pic>
        <p:nvPicPr>
          <p:cNvPr id="17" name="Picture 16" descr="A group of people looking at a piece of paper&#10;&#10;AI-generated content may be incorrect.">
            <a:extLst>
              <a:ext uri="{FF2B5EF4-FFF2-40B4-BE49-F238E27FC236}">
                <a16:creationId xmlns:a16="http://schemas.microsoft.com/office/drawing/2014/main" id="{1056CF4F-2D89-8920-6EC7-53E98F4192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002" y="6107473"/>
            <a:ext cx="7211908" cy="3599241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-52626" y="6107472"/>
            <a:ext cx="1028700" cy="3721693"/>
            <a:chOff x="0" y="0"/>
            <a:chExt cx="1431218" cy="683141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431218" cy="6831416"/>
            </a:xfrm>
            <a:custGeom>
              <a:avLst/>
              <a:gdLst/>
              <a:ahLst/>
              <a:cxnLst/>
              <a:rect l="l" t="t" r="r" b="b"/>
              <a:pathLst>
                <a:path w="1431218" h="6831416">
                  <a:moveTo>
                    <a:pt x="0" y="0"/>
                  </a:moveTo>
                  <a:lnTo>
                    <a:pt x="1431218" y="0"/>
                  </a:lnTo>
                  <a:lnTo>
                    <a:pt x="1431218" y="6831416"/>
                  </a:lnTo>
                  <a:lnTo>
                    <a:pt x="0" y="6831416"/>
                  </a:lnTo>
                  <a:close/>
                </a:path>
              </a:pathLst>
            </a:custGeom>
            <a:solidFill>
              <a:srgbClr val="F06960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1431218" cy="686951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F3B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0BEBC27-AB89-3DCA-AAEA-0203468D9A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E9D98939-EB24-62C0-A8E7-0DBFD7D4B0F2}"/>
              </a:ext>
            </a:extLst>
          </p:cNvPr>
          <p:cNvSpPr/>
          <p:nvPr/>
        </p:nvSpPr>
        <p:spPr>
          <a:xfrm>
            <a:off x="14288" y="9831890"/>
            <a:ext cx="18288000" cy="0"/>
          </a:xfrm>
          <a:prstGeom prst="line">
            <a:avLst/>
          </a:prstGeom>
          <a:ln w="2857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AutoShape 3">
            <a:extLst>
              <a:ext uri="{FF2B5EF4-FFF2-40B4-BE49-F238E27FC236}">
                <a16:creationId xmlns:a16="http://schemas.microsoft.com/office/drawing/2014/main" id="{40AA009E-FEA9-4A53-85FC-730CA8255146}"/>
              </a:ext>
            </a:extLst>
          </p:cNvPr>
          <p:cNvSpPr/>
          <p:nvPr/>
        </p:nvSpPr>
        <p:spPr>
          <a:xfrm>
            <a:off x="0" y="1000125"/>
            <a:ext cx="18288000" cy="0"/>
          </a:xfrm>
          <a:prstGeom prst="line">
            <a:avLst/>
          </a:prstGeom>
          <a:ln w="2857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AutoShape 7">
            <a:extLst>
              <a:ext uri="{FF2B5EF4-FFF2-40B4-BE49-F238E27FC236}">
                <a16:creationId xmlns:a16="http://schemas.microsoft.com/office/drawing/2014/main" id="{68EF2205-83D4-D423-CEBE-70A70B0EA15A}"/>
              </a:ext>
            </a:extLst>
          </p:cNvPr>
          <p:cNvSpPr/>
          <p:nvPr/>
        </p:nvSpPr>
        <p:spPr>
          <a:xfrm>
            <a:off x="8725355" y="7269253"/>
            <a:ext cx="8920976" cy="0"/>
          </a:xfrm>
          <a:prstGeom prst="line">
            <a:avLst/>
          </a:prstGeom>
          <a:ln w="2857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AutoShape 8">
            <a:extLst>
              <a:ext uri="{FF2B5EF4-FFF2-40B4-BE49-F238E27FC236}">
                <a16:creationId xmlns:a16="http://schemas.microsoft.com/office/drawing/2014/main" id="{A6C3B035-5A5E-BCD4-C42B-E1C826D9F526}"/>
              </a:ext>
            </a:extLst>
          </p:cNvPr>
          <p:cNvSpPr/>
          <p:nvPr/>
        </p:nvSpPr>
        <p:spPr>
          <a:xfrm rot="-5400000">
            <a:off x="-1455243" y="3498354"/>
            <a:ext cx="4967887" cy="1"/>
          </a:xfrm>
          <a:prstGeom prst="line">
            <a:avLst/>
          </a:prstGeom>
          <a:ln w="2857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AutoShape 9">
            <a:extLst>
              <a:ext uri="{FF2B5EF4-FFF2-40B4-BE49-F238E27FC236}">
                <a16:creationId xmlns:a16="http://schemas.microsoft.com/office/drawing/2014/main" id="{A6618F1D-AFF3-1EA9-0B47-5B2EAEA35873}"/>
              </a:ext>
            </a:extLst>
          </p:cNvPr>
          <p:cNvSpPr/>
          <p:nvPr/>
        </p:nvSpPr>
        <p:spPr>
          <a:xfrm rot="-5400000">
            <a:off x="3719448" y="5374756"/>
            <a:ext cx="8692113" cy="0"/>
          </a:xfrm>
          <a:prstGeom prst="line">
            <a:avLst/>
          </a:prstGeom>
          <a:ln w="2857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CECA36A0-F7DB-BD63-93E3-073F495D4618}"/>
              </a:ext>
            </a:extLst>
          </p:cNvPr>
          <p:cNvSpPr txBox="1"/>
          <p:nvPr/>
        </p:nvSpPr>
        <p:spPr>
          <a:xfrm>
            <a:off x="1184358" y="1264227"/>
            <a:ext cx="6472019" cy="43791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69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5200" b="1" dirty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kumimoji="0" lang="en-GB" sz="5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erspectives</a:t>
            </a:r>
            <a:r>
              <a:rPr kumimoji="0" lang="en-GB" sz="5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regarding what works in providing a high quality inclusive educational experience.</a:t>
            </a:r>
          </a:p>
        </p:txBody>
      </p:sp>
      <p:sp>
        <p:nvSpPr>
          <p:cNvPr id="13" name="TextBox 13">
            <a:extLst>
              <a:ext uri="{FF2B5EF4-FFF2-40B4-BE49-F238E27FC236}">
                <a16:creationId xmlns:a16="http://schemas.microsoft.com/office/drawing/2014/main" id="{28995860-EA66-8E39-CE0A-590F15D205C9}"/>
              </a:ext>
            </a:extLst>
          </p:cNvPr>
          <p:cNvSpPr txBox="1"/>
          <p:nvPr/>
        </p:nvSpPr>
        <p:spPr>
          <a:xfrm>
            <a:off x="8474632" y="373856"/>
            <a:ext cx="5238175" cy="501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8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Theme Overview</a:t>
            </a:r>
          </a:p>
        </p:txBody>
      </p:sp>
      <p:sp>
        <p:nvSpPr>
          <p:cNvPr id="14" name="TextBox 14">
            <a:extLst>
              <a:ext uri="{FF2B5EF4-FFF2-40B4-BE49-F238E27FC236}">
                <a16:creationId xmlns:a16="http://schemas.microsoft.com/office/drawing/2014/main" id="{6635C272-7993-B33E-2D04-E5F714EA1D17}"/>
              </a:ext>
            </a:extLst>
          </p:cNvPr>
          <p:cNvSpPr txBox="1"/>
          <p:nvPr/>
        </p:nvSpPr>
        <p:spPr>
          <a:xfrm>
            <a:off x="8349628" y="7391757"/>
            <a:ext cx="4389928" cy="501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8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Key Takeaways</a:t>
            </a:r>
          </a:p>
        </p:txBody>
      </p:sp>
      <p:sp>
        <p:nvSpPr>
          <p:cNvPr id="15" name="TextBox 15">
            <a:extLst>
              <a:ext uri="{FF2B5EF4-FFF2-40B4-BE49-F238E27FC236}">
                <a16:creationId xmlns:a16="http://schemas.microsoft.com/office/drawing/2014/main" id="{EBB628D5-8B67-A483-EC33-9D82152745A5}"/>
              </a:ext>
            </a:extLst>
          </p:cNvPr>
          <p:cNvSpPr txBox="1"/>
          <p:nvPr/>
        </p:nvSpPr>
        <p:spPr>
          <a:xfrm>
            <a:off x="8505881" y="1166408"/>
            <a:ext cx="9140450" cy="59450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307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• </a:t>
            </a: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Inclusive Dialogue</a:t>
            </a: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: Facilitating open discussions among staff members from diverse backgrounds to share experiences and insights, fostering a collaborative and inclusive environment.</a:t>
            </a:r>
          </a:p>
          <a:p>
            <a:pPr marL="0" marR="0" lvl="0" indent="0" algn="just" defTabSz="914400" rtl="0" eaLnBrk="1" fontAlgn="auto" latinLnBrk="0" hangingPunct="1">
              <a:lnSpc>
                <a:spcPts val="307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• </a:t>
            </a: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Cross-Disciplinary Training</a:t>
            </a: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: Implementing training programs that draw on best practices from various fields to enhance staff skills and knowledge comprehensively.</a:t>
            </a:r>
          </a:p>
          <a:p>
            <a:pPr marL="0" marR="0" lvl="0" indent="0" algn="just" defTabSz="914400" rtl="0" eaLnBrk="1" fontAlgn="auto" latinLnBrk="0" hangingPunct="1">
              <a:lnSpc>
                <a:spcPts val="307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• </a:t>
            </a: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Cultural Awareness</a:t>
            </a: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: Promoting cultural competence through workshops and training sessions that help staff understand and appreciate diverse perspectives and backgrounds.</a:t>
            </a:r>
          </a:p>
          <a:p>
            <a:pPr marL="0" marR="0" lvl="0" indent="0" algn="just" defTabSz="914400" rtl="0" eaLnBrk="1" fontAlgn="auto" latinLnBrk="0" hangingPunct="1">
              <a:lnSpc>
                <a:spcPts val="307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• </a:t>
            </a: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Authentic Development Plans</a:t>
            </a: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: Creating tailored professional development plans that address the unique needs and strengths of each staff member, ensuring equitable growth opportunities.</a:t>
            </a:r>
          </a:p>
          <a:p>
            <a:pPr marL="0" marR="0" lvl="0" indent="0" algn="just" defTabSz="914400" rtl="0" eaLnBrk="1" fontAlgn="auto" latinLnBrk="0" hangingPunct="1">
              <a:lnSpc>
                <a:spcPts val="307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• </a:t>
            </a: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Feedback Integration</a:t>
            </a: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: Regularly collecting and integrating feedback from staff to continuously refine and improve development programs, ensuring they remain relevant and effective.</a:t>
            </a:r>
          </a:p>
        </p:txBody>
      </p:sp>
      <p:sp>
        <p:nvSpPr>
          <p:cNvPr id="16" name="TextBox 12">
            <a:extLst>
              <a:ext uri="{FF2B5EF4-FFF2-40B4-BE49-F238E27FC236}">
                <a16:creationId xmlns:a16="http://schemas.microsoft.com/office/drawing/2014/main" id="{61837FFA-386A-4574-F59C-986C0279041A}"/>
              </a:ext>
            </a:extLst>
          </p:cNvPr>
          <p:cNvSpPr txBox="1"/>
          <p:nvPr/>
        </p:nvSpPr>
        <p:spPr>
          <a:xfrm>
            <a:off x="8474633" y="8015911"/>
            <a:ext cx="4264924" cy="15635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 algn="just">
              <a:lnSpc>
                <a:spcPts val="3079"/>
              </a:lnSpc>
              <a:buFont typeface="Arial" panose="020B0604020202020204" pitchFamily="34" charset="0"/>
              <a:buChar char="•"/>
            </a:pPr>
            <a:r>
              <a:rPr lang="en-US" sz="2400">
                <a:solidFill>
                  <a:srgbClr val="FFFFFF"/>
                </a:solidFill>
                <a:latin typeface="+mj-lt"/>
              </a:rPr>
              <a:t>New to teaching / PG CAP</a:t>
            </a:r>
          </a:p>
          <a:p>
            <a:pPr marL="342900" indent="-342900" algn="just">
              <a:lnSpc>
                <a:spcPts val="3079"/>
              </a:lnSpc>
              <a:buFont typeface="Arial" panose="020B0604020202020204" pitchFamily="34" charset="0"/>
              <a:buChar char="•"/>
            </a:pPr>
            <a:r>
              <a:rPr lang="en-US" sz="2400">
                <a:solidFill>
                  <a:srgbClr val="FFFFFF"/>
                </a:solidFill>
                <a:latin typeface="+mj-lt"/>
              </a:rPr>
              <a:t>Mapping to Advance HE PSF</a:t>
            </a:r>
          </a:p>
          <a:p>
            <a:pPr marL="342900" indent="-342900" algn="just">
              <a:lnSpc>
                <a:spcPts val="3079"/>
              </a:lnSpc>
              <a:buFont typeface="Arial" panose="020B0604020202020204" pitchFamily="34" charset="0"/>
              <a:buChar char="•"/>
            </a:pPr>
            <a:r>
              <a:rPr lang="en-US" sz="2400">
                <a:solidFill>
                  <a:srgbClr val="FFFFFF"/>
                </a:solidFill>
                <a:latin typeface="+mj-lt"/>
              </a:rPr>
              <a:t>PGR demo/teaching</a:t>
            </a:r>
          </a:p>
          <a:p>
            <a:pPr marL="342900" indent="-342900" algn="just">
              <a:lnSpc>
                <a:spcPts val="3079"/>
              </a:lnSpc>
              <a:buFont typeface="Arial" panose="020B0604020202020204" pitchFamily="34" charset="0"/>
              <a:buChar char="•"/>
            </a:pPr>
            <a:r>
              <a:rPr lang="en-US" sz="2400">
                <a:solidFill>
                  <a:srgbClr val="FFFFFF"/>
                </a:solidFill>
                <a:latin typeface="+mj-lt"/>
              </a:rPr>
              <a:t>Onboarding /welcome</a:t>
            </a:r>
          </a:p>
        </p:txBody>
      </p:sp>
      <p:sp>
        <p:nvSpPr>
          <p:cNvPr id="17" name="TextBox 12">
            <a:extLst>
              <a:ext uri="{FF2B5EF4-FFF2-40B4-BE49-F238E27FC236}">
                <a16:creationId xmlns:a16="http://schemas.microsoft.com/office/drawing/2014/main" id="{297269D5-A6F2-440A-4977-A89DA7694565}"/>
              </a:ext>
            </a:extLst>
          </p:cNvPr>
          <p:cNvSpPr txBox="1"/>
          <p:nvPr/>
        </p:nvSpPr>
        <p:spPr>
          <a:xfrm>
            <a:off x="13021748" y="7618367"/>
            <a:ext cx="4840581" cy="19611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 algn="just">
              <a:lnSpc>
                <a:spcPts val="3079"/>
              </a:lnSpc>
              <a:buFont typeface="Arial" panose="020B0604020202020204" pitchFamily="34" charset="0"/>
              <a:buChar char="•"/>
            </a:pPr>
            <a:r>
              <a:rPr lang="en-US" sz="2400">
                <a:solidFill>
                  <a:srgbClr val="FFFFFF"/>
                </a:solidFill>
                <a:latin typeface="+mj-lt"/>
              </a:rPr>
              <a:t>Links to apprenticeships</a:t>
            </a:r>
          </a:p>
          <a:p>
            <a:pPr marL="342900" indent="-342900" algn="just">
              <a:lnSpc>
                <a:spcPts val="3079"/>
              </a:lnSpc>
              <a:buFont typeface="Arial" panose="020B0604020202020204" pitchFamily="34" charset="0"/>
              <a:buChar char="•"/>
            </a:pPr>
            <a:r>
              <a:rPr lang="en-US" sz="2400">
                <a:solidFill>
                  <a:srgbClr val="FFFFFF"/>
                </a:solidFill>
                <a:latin typeface="+mj-lt"/>
              </a:rPr>
              <a:t>Dedicated </a:t>
            </a:r>
            <a:r>
              <a:rPr lang="en-US" sz="2400" err="1">
                <a:solidFill>
                  <a:srgbClr val="FFFFFF"/>
                </a:solidFill>
                <a:latin typeface="+mj-lt"/>
              </a:rPr>
              <a:t>centres</a:t>
            </a:r>
            <a:r>
              <a:rPr lang="en-US" sz="2400">
                <a:solidFill>
                  <a:srgbClr val="FFFFFF"/>
                </a:solidFill>
                <a:latin typeface="+mj-lt"/>
              </a:rPr>
              <a:t> to support AP</a:t>
            </a:r>
          </a:p>
          <a:p>
            <a:pPr marL="342900" indent="-342900" algn="just">
              <a:lnSpc>
                <a:spcPts val="3079"/>
              </a:lnSpc>
              <a:buFont typeface="Arial" panose="020B0604020202020204" pitchFamily="34" charset="0"/>
              <a:buChar char="•"/>
            </a:pPr>
            <a:r>
              <a:rPr lang="en-US" sz="2400">
                <a:solidFill>
                  <a:srgbClr val="FFFFFF"/>
                </a:solidFill>
                <a:latin typeface="+mj-lt"/>
              </a:rPr>
              <a:t>Funded scholarships</a:t>
            </a:r>
          </a:p>
          <a:p>
            <a:pPr marL="342900" indent="-342900" algn="just">
              <a:lnSpc>
                <a:spcPts val="3079"/>
              </a:lnSpc>
              <a:buFont typeface="Arial" panose="020B0604020202020204" pitchFamily="34" charset="0"/>
              <a:buChar char="•"/>
            </a:pPr>
            <a:r>
              <a:rPr lang="en-US" sz="2400">
                <a:solidFill>
                  <a:srgbClr val="FFFFFF"/>
                </a:solidFill>
                <a:latin typeface="+mj-lt"/>
              </a:rPr>
              <a:t>Showcasing excellence</a:t>
            </a:r>
          </a:p>
          <a:p>
            <a:pPr marL="342900" indent="-342900" algn="just">
              <a:lnSpc>
                <a:spcPts val="3079"/>
              </a:lnSpc>
              <a:buFont typeface="Arial" panose="020B0604020202020204" pitchFamily="34" charset="0"/>
              <a:buChar char="•"/>
            </a:pPr>
            <a:r>
              <a:rPr lang="en-US" sz="2400">
                <a:solidFill>
                  <a:srgbClr val="FFFFFF"/>
                </a:solidFill>
                <a:latin typeface="+mj-lt"/>
              </a:rPr>
              <a:t>Enabling dissemination</a:t>
            </a:r>
          </a:p>
        </p:txBody>
      </p:sp>
      <p:pic>
        <p:nvPicPr>
          <p:cNvPr id="12" name="Picture 11" descr="A group of people sitting in a lecture hall&#10;&#10;AI-generated content may be incorrect.">
            <a:extLst>
              <a:ext uri="{FF2B5EF4-FFF2-40B4-BE49-F238E27FC236}">
                <a16:creationId xmlns:a16="http://schemas.microsoft.com/office/drawing/2014/main" id="{0D0BF84D-3AA9-735E-F2C5-93D8B52975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237" y="5761896"/>
            <a:ext cx="7170260" cy="4014455"/>
          </a:xfrm>
          <a:prstGeom prst="rect">
            <a:avLst/>
          </a:prstGeom>
        </p:spPr>
      </p:pic>
      <p:grpSp>
        <p:nvGrpSpPr>
          <p:cNvPr id="4" name="Group 4">
            <a:extLst>
              <a:ext uri="{FF2B5EF4-FFF2-40B4-BE49-F238E27FC236}">
                <a16:creationId xmlns:a16="http://schemas.microsoft.com/office/drawing/2014/main" id="{074DC66D-0A3F-69E6-7DCD-CC9D19B65595}"/>
              </a:ext>
            </a:extLst>
          </p:cNvPr>
          <p:cNvGrpSpPr/>
          <p:nvPr/>
        </p:nvGrpSpPr>
        <p:grpSpPr>
          <a:xfrm>
            <a:off x="-52627" y="5761896"/>
            <a:ext cx="1176973" cy="4067270"/>
            <a:chOff x="0" y="0"/>
            <a:chExt cx="1431218" cy="6831415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BF772DF2-886A-9454-7669-428EF775E52F}"/>
                </a:ext>
              </a:extLst>
            </p:cNvPr>
            <p:cNvSpPr/>
            <p:nvPr/>
          </p:nvSpPr>
          <p:spPr>
            <a:xfrm>
              <a:off x="0" y="0"/>
              <a:ext cx="1431218" cy="6831416"/>
            </a:xfrm>
            <a:custGeom>
              <a:avLst/>
              <a:gdLst/>
              <a:ahLst/>
              <a:cxnLst/>
              <a:rect l="l" t="t" r="r" b="b"/>
              <a:pathLst>
                <a:path w="1431218" h="6831416">
                  <a:moveTo>
                    <a:pt x="0" y="0"/>
                  </a:moveTo>
                  <a:lnTo>
                    <a:pt x="1431218" y="0"/>
                  </a:lnTo>
                  <a:lnTo>
                    <a:pt x="1431218" y="6831416"/>
                  </a:lnTo>
                  <a:lnTo>
                    <a:pt x="0" y="6831416"/>
                  </a:lnTo>
                  <a:close/>
                </a:path>
              </a:pathLst>
            </a:custGeom>
            <a:solidFill>
              <a:srgbClr val="F0696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TextBox 6">
              <a:extLst>
                <a:ext uri="{FF2B5EF4-FFF2-40B4-BE49-F238E27FC236}">
                  <a16:creationId xmlns:a16="http://schemas.microsoft.com/office/drawing/2014/main" id="{248D5828-6CB8-1A71-7D85-BA865872D2A4}"/>
                </a:ext>
              </a:extLst>
            </p:cNvPr>
            <p:cNvSpPr txBox="1"/>
            <p:nvPr/>
          </p:nvSpPr>
          <p:spPr>
            <a:xfrm>
              <a:off x="0" y="-38100"/>
              <a:ext cx="1431218" cy="686951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42130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F3B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0E0CA58-8126-E119-A186-AE905A3F01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FB3C3BE7-C5CD-1B01-9C47-E5C316021360}"/>
              </a:ext>
            </a:extLst>
          </p:cNvPr>
          <p:cNvSpPr/>
          <p:nvPr/>
        </p:nvSpPr>
        <p:spPr>
          <a:xfrm>
            <a:off x="139304" y="9717080"/>
            <a:ext cx="18288000" cy="0"/>
          </a:xfrm>
          <a:prstGeom prst="line">
            <a:avLst/>
          </a:prstGeom>
          <a:ln w="2857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AutoShape 3">
            <a:extLst>
              <a:ext uri="{FF2B5EF4-FFF2-40B4-BE49-F238E27FC236}">
                <a16:creationId xmlns:a16="http://schemas.microsoft.com/office/drawing/2014/main" id="{C5623102-5BC0-E3AC-41E1-86EEBB815CEF}"/>
              </a:ext>
            </a:extLst>
          </p:cNvPr>
          <p:cNvSpPr/>
          <p:nvPr/>
        </p:nvSpPr>
        <p:spPr>
          <a:xfrm>
            <a:off x="0" y="1000125"/>
            <a:ext cx="18288000" cy="0"/>
          </a:xfrm>
          <a:prstGeom prst="line">
            <a:avLst/>
          </a:prstGeom>
          <a:ln w="2857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" name="Group 4">
            <a:extLst>
              <a:ext uri="{FF2B5EF4-FFF2-40B4-BE49-F238E27FC236}">
                <a16:creationId xmlns:a16="http://schemas.microsoft.com/office/drawing/2014/main" id="{111EF8E8-A164-4A2E-3DF3-C8A270F7775E}"/>
              </a:ext>
            </a:extLst>
          </p:cNvPr>
          <p:cNvGrpSpPr/>
          <p:nvPr/>
        </p:nvGrpSpPr>
        <p:grpSpPr>
          <a:xfrm>
            <a:off x="-13564" y="5853434"/>
            <a:ext cx="1197921" cy="3863646"/>
            <a:chOff x="0" y="0"/>
            <a:chExt cx="1431218" cy="6831415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934F593D-872E-8391-33FA-557FAFDFF887}"/>
                </a:ext>
              </a:extLst>
            </p:cNvPr>
            <p:cNvSpPr/>
            <p:nvPr/>
          </p:nvSpPr>
          <p:spPr>
            <a:xfrm>
              <a:off x="0" y="0"/>
              <a:ext cx="1431218" cy="6831416"/>
            </a:xfrm>
            <a:custGeom>
              <a:avLst/>
              <a:gdLst/>
              <a:ahLst/>
              <a:cxnLst/>
              <a:rect l="l" t="t" r="r" b="b"/>
              <a:pathLst>
                <a:path w="1431218" h="6831416">
                  <a:moveTo>
                    <a:pt x="0" y="0"/>
                  </a:moveTo>
                  <a:lnTo>
                    <a:pt x="1431218" y="0"/>
                  </a:lnTo>
                  <a:lnTo>
                    <a:pt x="1431218" y="6831416"/>
                  </a:lnTo>
                  <a:lnTo>
                    <a:pt x="0" y="6831416"/>
                  </a:lnTo>
                  <a:close/>
                </a:path>
              </a:pathLst>
            </a:custGeom>
            <a:solidFill>
              <a:srgbClr val="F0696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TextBox 6">
              <a:extLst>
                <a:ext uri="{FF2B5EF4-FFF2-40B4-BE49-F238E27FC236}">
                  <a16:creationId xmlns:a16="http://schemas.microsoft.com/office/drawing/2014/main" id="{163B1494-AF4D-6D31-C137-D4DB14A8D274}"/>
                </a:ext>
              </a:extLst>
            </p:cNvPr>
            <p:cNvSpPr txBox="1"/>
            <p:nvPr/>
          </p:nvSpPr>
          <p:spPr>
            <a:xfrm>
              <a:off x="0" y="-38100"/>
              <a:ext cx="1431218" cy="686951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AutoShape 7">
            <a:extLst>
              <a:ext uri="{FF2B5EF4-FFF2-40B4-BE49-F238E27FC236}">
                <a16:creationId xmlns:a16="http://schemas.microsoft.com/office/drawing/2014/main" id="{D034E465-01A2-9F55-26E1-F5B4A0DA0ECA}"/>
              </a:ext>
            </a:extLst>
          </p:cNvPr>
          <p:cNvSpPr/>
          <p:nvPr/>
        </p:nvSpPr>
        <p:spPr>
          <a:xfrm>
            <a:off x="8725636" y="6720052"/>
            <a:ext cx="8920976" cy="0"/>
          </a:xfrm>
          <a:prstGeom prst="line">
            <a:avLst/>
          </a:prstGeom>
          <a:ln w="2857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AutoShape 8">
            <a:extLst>
              <a:ext uri="{FF2B5EF4-FFF2-40B4-BE49-F238E27FC236}">
                <a16:creationId xmlns:a16="http://schemas.microsoft.com/office/drawing/2014/main" id="{F6F0DC72-9238-7E55-6BE8-91B57CF6AEBA}"/>
              </a:ext>
            </a:extLst>
          </p:cNvPr>
          <p:cNvSpPr/>
          <p:nvPr/>
        </p:nvSpPr>
        <p:spPr>
          <a:xfrm rot="-5400000">
            <a:off x="-1455243" y="3498354"/>
            <a:ext cx="4967887" cy="1"/>
          </a:xfrm>
          <a:prstGeom prst="line">
            <a:avLst/>
          </a:prstGeom>
          <a:ln w="2857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AutoShape 9">
            <a:extLst>
              <a:ext uri="{FF2B5EF4-FFF2-40B4-BE49-F238E27FC236}">
                <a16:creationId xmlns:a16="http://schemas.microsoft.com/office/drawing/2014/main" id="{58B2C272-1D5D-8DB9-993C-E4262108AAC3}"/>
              </a:ext>
            </a:extLst>
          </p:cNvPr>
          <p:cNvSpPr/>
          <p:nvPr/>
        </p:nvSpPr>
        <p:spPr>
          <a:xfrm rot="-5400000">
            <a:off x="3719448" y="5374756"/>
            <a:ext cx="8692113" cy="0"/>
          </a:xfrm>
          <a:prstGeom prst="line">
            <a:avLst/>
          </a:prstGeom>
          <a:ln w="2857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B5650BBA-DC44-2FF7-7DEB-DEFEE438D1B4}"/>
              </a:ext>
            </a:extLst>
          </p:cNvPr>
          <p:cNvSpPr txBox="1"/>
          <p:nvPr/>
        </p:nvSpPr>
        <p:spPr>
          <a:xfrm>
            <a:off x="1184358" y="1264227"/>
            <a:ext cx="6472019" cy="43791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69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Development of resilience within learning communities which drive continuous improvement.</a:t>
            </a:r>
          </a:p>
        </p:txBody>
      </p:sp>
      <p:sp>
        <p:nvSpPr>
          <p:cNvPr id="13" name="TextBox 13">
            <a:extLst>
              <a:ext uri="{FF2B5EF4-FFF2-40B4-BE49-F238E27FC236}">
                <a16:creationId xmlns:a16="http://schemas.microsoft.com/office/drawing/2014/main" id="{458786F1-1C4E-A047-0470-8994C9BA6C5B}"/>
              </a:ext>
            </a:extLst>
          </p:cNvPr>
          <p:cNvSpPr txBox="1"/>
          <p:nvPr/>
        </p:nvSpPr>
        <p:spPr>
          <a:xfrm>
            <a:off x="8397097" y="1125344"/>
            <a:ext cx="5238175" cy="501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8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Theme Overview</a:t>
            </a:r>
          </a:p>
        </p:txBody>
      </p:sp>
      <p:sp>
        <p:nvSpPr>
          <p:cNvPr id="14" name="TextBox 14">
            <a:extLst>
              <a:ext uri="{FF2B5EF4-FFF2-40B4-BE49-F238E27FC236}">
                <a16:creationId xmlns:a16="http://schemas.microsoft.com/office/drawing/2014/main" id="{54ABE1EC-DBDE-782E-4E0D-BF8AF2EDD9FE}"/>
              </a:ext>
            </a:extLst>
          </p:cNvPr>
          <p:cNvSpPr txBox="1"/>
          <p:nvPr/>
        </p:nvSpPr>
        <p:spPr>
          <a:xfrm>
            <a:off x="8255208" y="7045844"/>
            <a:ext cx="4389928" cy="501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8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Key Takeaways</a:t>
            </a:r>
          </a:p>
        </p:txBody>
      </p:sp>
      <p:sp>
        <p:nvSpPr>
          <p:cNvPr id="15" name="TextBox 15">
            <a:extLst>
              <a:ext uri="{FF2B5EF4-FFF2-40B4-BE49-F238E27FC236}">
                <a16:creationId xmlns:a16="http://schemas.microsoft.com/office/drawing/2014/main" id="{47F435FD-2DD2-7093-2D41-57533D15478D}"/>
              </a:ext>
            </a:extLst>
          </p:cNvPr>
          <p:cNvSpPr txBox="1"/>
          <p:nvPr/>
        </p:nvSpPr>
        <p:spPr>
          <a:xfrm>
            <a:off x="8725636" y="1896018"/>
            <a:ext cx="9073631" cy="47705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307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• </a:t>
            </a:r>
            <a:r>
              <a:rPr kumimoji="0" lang="en-GB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Supportive Networks</a:t>
            </a:r>
            <a:r>
              <a:rPr kumimoji="0" lang="en-GB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: Building strong support systems among students, faculty, and staff to foster a sense of belonging and mutual encouragement.</a:t>
            </a:r>
          </a:p>
          <a:p>
            <a:pPr marL="0" marR="0" lvl="0" indent="0" algn="just" defTabSz="914400" rtl="0" eaLnBrk="1" fontAlgn="auto" latinLnBrk="0" hangingPunct="1">
              <a:lnSpc>
                <a:spcPts val="307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• </a:t>
            </a:r>
            <a:r>
              <a:rPr kumimoji="0" lang="en-GB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Growth Mindset</a:t>
            </a:r>
            <a:r>
              <a:rPr kumimoji="0" lang="en-GB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: Encouraging a mindset that views challenges as opportunities for growth and learning, rather than obstacles.</a:t>
            </a:r>
          </a:p>
          <a:p>
            <a:pPr marL="0" marR="0" lvl="0" indent="0" algn="just" defTabSz="914400" rtl="0" eaLnBrk="1" fontAlgn="auto" latinLnBrk="0" hangingPunct="1">
              <a:lnSpc>
                <a:spcPts val="307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• </a:t>
            </a:r>
            <a:r>
              <a:rPr kumimoji="0" lang="en-GB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Feedback Loops</a:t>
            </a:r>
            <a:r>
              <a:rPr kumimoji="0" lang="en-GB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: Establishing regular feedback mechanisms to continuously assess and improve teaching practices and student experiences.</a:t>
            </a:r>
          </a:p>
          <a:p>
            <a:pPr marL="0" marR="0" lvl="0" indent="0" algn="just" defTabSz="914400" rtl="0" eaLnBrk="1" fontAlgn="auto" latinLnBrk="0" hangingPunct="1">
              <a:lnSpc>
                <a:spcPts val="307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• </a:t>
            </a:r>
            <a:r>
              <a:rPr kumimoji="0" lang="en-GB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Resource Accessibility</a:t>
            </a:r>
            <a:r>
              <a:rPr kumimoji="0" lang="en-GB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: Ensuring that all members of the learning community have access to necessary resources and support to overcome academic and personal challenges.</a:t>
            </a:r>
          </a:p>
        </p:txBody>
      </p:sp>
      <p:sp>
        <p:nvSpPr>
          <p:cNvPr id="16" name="TextBox 12">
            <a:extLst>
              <a:ext uri="{FF2B5EF4-FFF2-40B4-BE49-F238E27FC236}">
                <a16:creationId xmlns:a16="http://schemas.microsoft.com/office/drawing/2014/main" id="{328F7CBD-01F8-B92D-90B4-2B71DEE87072}"/>
              </a:ext>
            </a:extLst>
          </p:cNvPr>
          <p:cNvSpPr txBox="1"/>
          <p:nvPr/>
        </p:nvSpPr>
        <p:spPr>
          <a:xfrm>
            <a:off x="8421870" y="7790668"/>
            <a:ext cx="4840581" cy="15635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 algn="just">
              <a:lnSpc>
                <a:spcPts val="3079"/>
              </a:lnSpc>
              <a:buFont typeface="Arial" panose="020B0604020202020204" pitchFamily="34" charset="0"/>
              <a:buChar char="•"/>
            </a:pPr>
            <a:r>
              <a:rPr lang="en-US" sz="2800">
                <a:solidFill>
                  <a:srgbClr val="FFFFFF"/>
                </a:solidFill>
                <a:latin typeface="+mj-lt"/>
              </a:rPr>
              <a:t>Dedicated hub</a:t>
            </a:r>
          </a:p>
          <a:p>
            <a:pPr marL="342900" indent="-342900" algn="just">
              <a:lnSpc>
                <a:spcPts val="3079"/>
              </a:lnSpc>
              <a:buFont typeface="Arial" panose="020B0604020202020204" pitchFamily="34" charset="0"/>
              <a:buChar char="•"/>
            </a:pPr>
            <a:r>
              <a:rPr lang="en-US" sz="2800">
                <a:solidFill>
                  <a:srgbClr val="FFFFFF"/>
                </a:solidFill>
                <a:latin typeface="+mj-lt"/>
              </a:rPr>
              <a:t>Bespoke training opportunities</a:t>
            </a:r>
          </a:p>
          <a:p>
            <a:pPr marL="342900" indent="-342900" algn="just">
              <a:lnSpc>
                <a:spcPts val="3079"/>
              </a:lnSpc>
              <a:buFont typeface="Arial" panose="020B0604020202020204" pitchFamily="34" charset="0"/>
              <a:buChar char="•"/>
            </a:pPr>
            <a:r>
              <a:rPr lang="en-US" sz="2800">
                <a:solidFill>
                  <a:srgbClr val="FFFFFF"/>
                </a:solidFill>
                <a:latin typeface="+mj-lt"/>
              </a:rPr>
              <a:t>Communities of practice</a:t>
            </a:r>
          </a:p>
          <a:p>
            <a:pPr marL="342900" indent="-342900" algn="just">
              <a:lnSpc>
                <a:spcPts val="3079"/>
              </a:lnSpc>
              <a:buFont typeface="Arial" panose="020B0604020202020204" pitchFamily="34" charset="0"/>
              <a:buChar char="•"/>
            </a:pPr>
            <a:endParaRPr lang="en-US" sz="2199">
              <a:solidFill>
                <a:srgbClr val="FFFFFF"/>
              </a:solidFill>
              <a:latin typeface="Open Sans"/>
            </a:endParaRPr>
          </a:p>
        </p:txBody>
      </p:sp>
      <p:sp>
        <p:nvSpPr>
          <p:cNvPr id="17" name="TextBox 12">
            <a:extLst>
              <a:ext uri="{FF2B5EF4-FFF2-40B4-BE49-F238E27FC236}">
                <a16:creationId xmlns:a16="http://schemas.microsoft.com/office/drawing/2014/main" id="{A865F4F5-9020-B122-C996-4DBFEC172E5C}"/>
              </a:ext>
            </a:extLst>
          </p:cNvPr>
          <p:cNvSpPr txBox="1"/>
          <p:nvPr/>
        </p:nvSpPr>
        <p:spPr>
          <a:xfrm>
            <a:off x="13446147" y="7557264"/>
            <a:ext cx="4840581" cy="15901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 algn="just">
              <a:lnSpc>
                <a:spcPts val="3079"/>
              </a:lnSpc>
              <a:buFont typeface="Arial" panose="020B0604020202020204" pitchFamily="34" charset="0"/>
              <a:buChar char="•"/>
            </a:pPr>
            <a:r>
              <a:rPr lang="en-US" sz="2800">
                <a:solidFill>
                  <a:srgbClr val="FFFFFF"/>
                </a:solidFill>
              </a:rPr>
              <a:t>Newsletters</a:t>
            </a:r>
          </a:p>
          <a:p>
            <a:pPr marL="342900" indent="-342900" algn="just">
              <a:lnSpc>
                <a:spcPts val="3079"/>
              </a:lnSpc>
              <a:buFont typeface="Arial" panose="020B0604020202020204" pitchFamily="34" charset="0"/>
              <a:buChar char="•"/>
            </a:pPr>
            <a:r>
              <a:rPr lang="en-US" sz="2800">
                <a:solidFill>
                  <a:srgbClr val="FFFFFF"/>
                </a:solidFill>
              </a:rPr>
              <a:t>Celebration events</a:t>
            </a:r>
          </a:p>
          <a:p>
            <a:pPr marL="342900" indent="-342900" algn="just">
              <a:lnSpc>
                <a:spcPts val="3079"/>
              </a:lnSpc>
              <a:buFont typeface="Arial" panose="020B0604020202020204" pitchFamily="34" charset="0"/>
              <a:buChar char="•"/>
            </a:pPr>
            <a:r>
              <a:rPr lang="en-US" sz="2800">
                <a:solidFill>
                  <a:srgbClr val="FFFFFF"/>
                </a:solidFill>
              </a:rPr>
              <a:t>Festivals: showcase excellence</a:t>
            </a:r>
          </a:p>
          <a:p>
            <a:pPr marL="342900" indent="-342900" algn="just">
              <a:lnSpc>
                <a:spcPts val="3079"/>
              </a:lnSpc>
              <a:buFont typeface="Arial" panose="020B0604020202020204" pitchFamily="34" charset="0"/>
              <a:buChar char="•"/>
            </a:pPr>
            <a:r>
              <a:rPr lang="en-US" sz="2800">
                <a:solidFill>
                  <a:srgbClr val="FFFFFF"/>
                </a:solidFill>
              </a:rPr>
              <a:t>Strategic Centre Plans</a:t>
            </a:r>
          </a:p>
        </p:txBody>
      </p:sp>
      <p:pic>
        <p:nvPicPr>
          <p:cNvPr id="19" name="Picture 18" descr="A group of people around a table&#10;&#10;AI-generated content may be incorrect.">
            <a:extLst>
              <a:ext uri="{FF2B5EF4-FFF2-40B4-BE49-F238E27FC236}">
                <a16:creationId xmlns:a16="http://schemas.microsoft.com/office/drawing/2014/main" id="{E5AEDF19-9F5C-223B-864A-D1C40872CB2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3" t="258" r="-194" b="17380"/>
          <a:stretch/>
        </p:blipFill>
        <p:spPr>
          <a:xfrm>
            <a:off x="1001573" y="5853435"/>
            <a:ext cx="7063931" cy="3863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4196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F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492154" y="0"/>
            <a:ext cx="4795846" cy="10287000"/>
            <a:chOff x="0" y="0"/>
            <a:chExt cx="3223768" cy="691492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223768" cy="6914923"/>
            </a:xfrm>
            <a:custGeom>
              <a:avLst/>
              <a:gdLst/>
              <a:ahLst/>
              <a:cxnLst/>
              <a:rect l="l" t="t" r="r" b="b"/>
              <a:pathLst>
                <a:path w="3223768" h="6914923">
                  <a:moveTo>
                    <a:pt x="0" y="0"/>
                  </a:moveTo>
                  <a:lnTo>
                    <a:pt x="3223768" y="0"/>
                  </a:lnTo>
                  <a:lnTo>
                    <a:pt x="3223768" y="6914923"/>
                  </a:lnTo>
                  <a:lnTo>
                    <a:pt x="0" y="6914923"/>
                  </a:lnTo>
                  <a:close/>
                </a:path>
              </a:pathLst>
            </a:custGeom>
            <a:solidFill>
              <a:srgbClr val="EBC238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3223768" cy="69530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AutoShape 5"/>
          <p:cNvSpPr/>
          <p:nvPr/>
        </p:nvSpPr>
        <p:spPr>
          <a:xfrm>
            <a:off x="0" y="9771592"/>
            <a:ext cx="13492154" cy="0"/>
          </a:xfrm>
          <a:prstGeom prst="line">
            <a:avLst/>
          </a:prstGeom>
          <a:ln w="28575" cap="flat">
            <a:solidFill>
              <a:srgbClr val="F0696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6" name="AutoShape 6"/>
          <p:cNvSpPr/>
          <p:nvPr/>
        </p:nvSpPr>
        <p:spPr>
          <a:xfrm>
            <a:off x="0" y="3270250"/>
            <a:ext cx="9596624" cy="0"/>
          </a:xfrm>
          <a:prstGeom prst="line">
            <a:avLst/>
          </a:prstGeom>
          <a:ln w="28575" cap="flat">
            <a:solidFill>
              <a:srgbClr val="F0696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7" name="AutoShape 7"/>
          <p:cNvSpPr/>
          <p:nvPr/>
        </p:nvSpPr>
        <p:spPr>
          <a:xfrm>
            <a:off x="0" y="5429250"/>
            <a:ext cx="9596624" cy="0"/>
          </a:xfrm>
          <a:prstGeom prst="line">
            <a:avLst/>
          </a:prstGeom>
          <a:ln w="28575" cap="flat">
            <a:solidFill>
              <a:srgbClr val="F0696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9" name="TextBox 9"/>
          <p:cNvSpPr txBox="1"/>
          <p:nvPr/>
        </p:nvSpPr>
        <p:spPr>
          <a:xfrm>
            <a:off x="718143" y="1106427"/>
            <a:ext cx="7632557" cy="12058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349"/>
              </a:lnSpc>
            </a:pPr>
            <a:r>
              <a:rPr lang="en-US" sz="8499">
                <a:solidFill>
                  <a:srgbClr val="FFFFFF"/>
                </a:solidFill>
                <a:latin typeface="+mj-lt"/>
              </a:rPr>
              <a:t>Insights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07461" y="5848853"/>
            <a:ext cx="9974271" cy="33488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59"/>
              </a:lnSpc>
            </a:pPr>
            <a:r>
              <a:rPr lang="en-US" sz="2800" b="1" dirty="0">
                <a:solidFill>
                  <a:srgbClr val="FFFFFF"/>
                </a:solidFill>
                <a:latin typeface="+mj-lt"/>
              </a:rPr>
              <a:t>Need for flexible CPD (empowerment)</a:t>
            </a:r>
          </a:p>
          <a:p>
            <a:pPr>
              <a:lnSpc>
                <a:spcPts val="2859"/>
              </a:lnSpc>
            </a:pPr>
            <a:endParaRPr lang="en-US" sz="2800" b="1" dirty="0">
              <a:solidFill>
                <a:srgbClr val="FFFFFF"/>
              </a:solidFill>
              <a:latin typeface="+mj-lt"/>
            </a:endParaRPr>
          </a:p>
          <a:p>
            <a:pPr>
              <a:lnSpc>
                <a:spcPts val="2859"/>
              </a:lnSpc>
            </a:pPr>
            <a:r>
              <a:rPr lang="en-US" sz="2800" b="1" dirty="0">
                <a:solidFill>
                  <a:srgbClr val="FFFFFF"/>
                </a:solidFill>
                <a:latin typeface="+mj-lt"/>
              </a:rPr>
              <a:t>Sharing of inclusive educational experiences</a:t>
            </a:r>
          </a:p>
          <a:p>
            <a:pPr>
              <a:lnSpc>
                <a:spcPts val="2859"/>
              </a:lnSpc>
            </a:pPr>
            <a:endParaRPr lang="en-US" sz="2800" b="1" dirty="0">
              <a:solidFill>
                <a:srgbClr val="FFFFFF"/>
              </a:solidFill>
              <a:latin typeface="+mj-lt"/>
            </a:endParaRPr>
          </a:p>
          <a:p>
            <a:pPr>
              <a:lnSpc>
                <a:spcPts val="2859"/>
              </a:lnSpc>
            </a:pPr>
            <a:r>
              <a:rPr lang="en-US" sz="2800" b="1" dirty="0">
                <a:solidFill>
                  <a:srgbClr val="FFFFFF"/>
                </a:solidFill>
                <a:latin typeface="+mj-lt"/>
              </a:rPr>
              <a:t>Confidence building – resilience and continuous improvement</a:t>
            </a:r>
          </a:p>
          <a:p>
            <a:pPr>
              <a:lnSpc>
                <a:spcPts val="2859"/>
              </a:lnSpc>
            </a:pPr>
            <a:endParaRPr lang="en-US" sz="2800" b="1" dirty="0">
              <a:solidFill>
                <a:srgbClr val="FFFFFF"/>
              </a:solidFill>
              <a:latin typeface="+mj-lt"/>
            </a:endParaRPr>
          </a:p>
          <a:p>
            <a:pPr>
              <a:lnSpc>
                <a:spcPts val="2859"/>
              </a:lnSpc>
            </a:pPr>
            <a:r>
              <a:rPr lang="en-US" sz="2800" b="1" dirty="0">
                <a:solidFill>
                  <a:srgbClr val="FFFFFF"/>
                </a:solidFill>
                <a:latin typeface="+mj-lt"/>
              </a:rPr>
              <a:t>Embedding of collaborative and reflective practices</a:t>
            </a:r>
          </a:p>
          <a:p>
            <a:pPr>
              <a:lnSpc>
                <a:spcPts val="2859"/>
              </a:lnSpc>
            </a:pPr>
            <a:endParaRPr lang="en-US" sz="2800" b="1" dirty="0">
              <a:solidFill>
                <a:srgbClr val="FFFFFF"/>
              </a:solidFill>
              <a:latin typeface="+mj-lt"/>
            </a:endParaRPr>
          </a:p>
          <a:p>
            <a:pPr>
              <a:lnSpc>
                <a:spcPts val="2859"/>
              </a:lnSpc>
            </a:pPr>
            <a:r>
              <a:rPr lang="en-US" sz="2800" b="1" dirty="0">
                <a:solidFill>
                  <a:srgbClr val="FFFFFF"/>
                </a:solidFill>
                <a:latin typeface="+mj-lt"/>
              </a:rPr>
              <a:t>Tailored professional development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75230" y="3609585"/>
            <a:ext cx="8171761" cy="1696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99"/>
              </a:lnSpc>
            </a:pPr>
            <a:r>
              <a:rPr lang="en-US" sz="2950" dirty="0">
                <a:solidFill>
                  <a:srgbClr val="FFFFFF"/>
                </a:solidFill>
                <a:latin typeface="+mj-lt"/>
              </a:rPr>
              <a:t>Five primary themes have been drawn </a:t>
            </a:r>
            <a:r>
              <a:rPr lang="en-GB" sz="2950" dirty="0">
                <a:solidFill>
                  <a:srgbClr val="FFFFFF"/>
                </a:solidFill>
                <a:latin typeface="+mj-lt"/>
              </a:rPr>
              <a:t>our scoping project which enable us to supporting institutional pedagogical development</a:t>
            </a:r>
          </a:p>
          <a:p>
            <a:pPr>
              <a:lnSpc>
                <a:spcPts val="3299"/>
              </a:lnSpc>
            </a:pPr>
            <a:endParaRPr lang="en-US" sz="2999" dirty="0">
              <a:solidFill>
                <a:srgbClr val="FFFFFF"/>
              </a:solidFill>
              <a:latin typeface="DM Sans Bold"/>
            </a:endParaRPr>
          </a:p>
        </p:txBody>
      </p:sp>
      <p:pic>
        <p:nvPicPr>
          <p:cNvPr id="8" name="Picture 7" descr="A group of people in lab coats&#10;&#10;AI-generated content may be incorrect.">
            <a:extLst>
              <a:ext uri="{FF2B5EF4-FFF2-40B4-BE49-F238E27FC236}">
                <a16:creationId xmlns:a16="http://schemas.microsoft.com/office/drawing/2014/main" id="{F1A0D490-6977-F5F4-3E4D-A2F1DB2C95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44666" y="2130878"/>
            <a:ext cx="8043333" cy="5293223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F3B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F2ED311-B696-3F82-98C9-1374706946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5">
            <a:extLst>
              <a:ext uri="{FF2B5EF4-FFF2-40B4-BE49-F238E27FC236}">
                <a16:creationId xmlns:a16="http://schemas.microsoft.com/office/drawing/2014/main" id="{68DF94ED-5B13-A69F-B8B2-30158FC446AA}"/>
              </a:ext>
            </a:extLst>
          </p:cNvPr>
          <p:cNvSpPr/>
          <p:nvPr/>
        </p:nvSpPr>
        <p:spPr>
          <a:xfrm>
            <a:off x="0" y="9429880"/>
            <a:ext cx="18288000" cy="0"/>
          </a:xfrm>
          <a:prstGeom prst="line">
            <a:avLst/>
          </a:prstGeom>
          <a:ln w="28575" cap="flat">
            <a:solidFill>
              <a:srgbClr val="F0696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AutoShape 6">
            <a:extLst>
              <a:ext uri="{FF2B5EF4-FFF2-40B4-BE49-F238E27FC236}">
                <a16:creationId xmlns:a16="http://schemas.microsoft.com/office/drawing/2014/main" id="{87D3C361-8E90-8DF0-C534-669020C7DB8D}"/>
              </a:ext>
            </a:extLst>
          </p:cNvPr>
          <p:cNvSpPr/>
          <p:nvPr/>
        </p:nvSpPr>
        <p:spPr>
          <a:xfrm>
            <a:off x="0" y="1634517"/>
            <a:ext cx="18288000" cy="0"/>
          </a:xfrm>
          <a:prstGeom prst="line">
            <a:avLst/>
          </a:prstGeom>
          <a:ln w="28575" cap="flat">
            <a:solidFill>
              <a:srgbClr val="F0696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88EB8257-3848-131E-59A8-DF5B6F3A556D}"/>
              </a:ext>
            </a:extLst>
          </p:cNvPr>
          <p:cNvSpPr txBox="1"/>
          <p:nvPr/>
        </p:nvSpPr>
        <p:spPr>
          <a:xfrm>
            <a:off x="5141119" y="2526483"/>
            <a:ext cx="6591958" cy="2143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Thank you</a:t>
            </a:r>
          </a:p>
          <a:p>
            <a:pPr marL="0" marR="0" lvl="0" indent="0" algn="ctr" defTabSz="914400" rtl="0" eaLnBrk="1" fontAlgn="auto" latinLnBrk="0" hangingPunct="1">
              <a:lnSpc>
                <a:spcPts val="8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300" dirty="0">
                <a:solidFill>
                  <a:srgbClr val="FFFFFF"/>
                </a:solidFill>
                <a:latin typeface="Calibri"/>
              </a:rPr>
              <a:t>Any questions</a:t>
            </a:r>
            <a:endParaRPr kumimoji="0" lang="en-US" sz="83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988434C-26D0-1A6D-8541-3AF54655A68A}"/>
              </a:ext>
            </a:extLst>
          </p:cNvPr>
          <p:cNvSpPr txBox="1"/>
          <p:nvPr/>
        </p:nvSpPr>
        <p:spPr>
          <a:xfrm>
            <a:off x="217892" y="5917713"/>
            <a:ext cx="11212110" cy="327705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3400" kern="100" dirty="0">
                <a:solidFill>
                  <a:schemeClr val="bg1"/>
                </a:solidFill>
                <a:effectLst/>
                <a:latin typeface="Calibri"/>
                <a:ea typeface="Calibri"/>
                <a:cs typeface="Calibri"/>
              </a:rPr>
              <a:t>Sarah Rhodes</a:t>
            </a:r>
            <a:r>
              <a:rPr lang="en-GB" sz="3400" kern="10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: </a:t>
            </a:r>
            <a:r>
              <a:rPr lang="en-GB" sz="3400" kern="100" dirty="0">
                <a:solidFill>
                  <a:schemeClr val="bg1"/>
                </a:solidFill>
                <a:effectLst/>
                <a:latin typeface="Calibri"/>
                <a:ea typeface="Calibri"/>
                <a:cs typeface="Calibri"/>
              </a:rPr>
              <a:t>s.rhodes@keele.ac.uk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3400" kern="100" dirty="0">
                <a:solidFill>
                  <a:schemeClr val="bg1"/>
                </a:solidFill>
                <a:effectLst/>
                <a:latin typeface="Calibri"/>
                <a:ea typeface="Calibri"/>
                <a:cs typeface="Calibri"/>
              </a:rPr>
              <a:t>Jess Power: e.j.power@salford.ac.uk     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3400" kern="100" dirty="0">
                <a:solidFill>
                  <a:schemeClr val="bg1"/>
                </a:solidFill>
                <a:effectLst/>
                <a:latin typeface="Calibri"/>
                <a:ea typeface="Calibri"/>
                <a:cs typeface="Calibri"/>
              </a:rPr>
              <a:t>Gordon Spark</a:t>
            </a:r>
            <a:r>
              <a:rPr lang="en-GB" sz="3400" kern="10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: G.A.Z.Spark@dundee.ac.uk</a:t>
            </a:r>
            <a:endParaRPr lang="en-GB" sz="3400" kern="100" dirty="0">
              <a:solidFill>
                <a:schemeClr val="bg1"/>
              </a:solidFill>
              <a:effectLst/>
              <a:latin typeface="Calibri"/>
              <a:ea typeface="Calibri"/>
              <a:cs typeface="Calibri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3400" kern="10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Marie-Josiane </a:t>
            </a:r>
            <a:r>
              <a:rPr lang="en-GB" sz="3400" kern="100" dirty="0">
                <a:solidFill>
                  <a:schemeClr val="bg1"/>
                </a:solidFill>
                <a:effectLst/>
                <a:latin typeface="Calibri"/>
                <a:ea typeface="Calibri"/>
                <a:cs typeface="Calibri"/>
              </a:rPr>
              <a:t>Agossou: agossoum@lsbu.ac.uk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3400" kern="100" dirty="0">
                <a:solidFill>
                  <a:schemeClr val="bg1"/>
                </a:solidFill>
                <a:effectLst/>
                <a:latin typeface="Calibri"/>
                <a:ea typeface="Calibri"/>
                <a:cs typeface="Calibri"/>
              </a:rPr>
              <a:t>Julie </a:t>
            </a:r>
            <a:r>
              <a:rPr lang="en-GB" sz="3400" kern="10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Blackwell Young: j.blackwell-young@abertay.ac.uk</a:t>
            </a:r>
            <a:endParaRPr lang="en-GB" sz="3400" kern="100" dirty="0">
              <a:solidFill>
                <a:schemeClr val="bg1"/>
              </a:solidFill>
              <a:effectLst/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081394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082c91b-042e-47c5-bb84-f062866dc639">
      <Terms xmlns="http://schemas.microsoft.com/office/infopath/2007/PartnerControls"/>
    </lcf76f155ced4ddcb4097134ff3c332f>
    <Comments xmlns="5082c91b-042e-47c5-bb84-f062866dc639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F1B43F05273884DB62ED819F58CD5A1" ma:contentTypeVersion="15" ma:contentTypeDescription="Create a new document." ma:contentTypeScope="" ma:versionID="1ed72c52840d0e881b93cd732323415a">
  <xsd:schema xmlns:xsd="http://www.w3.org/2001/XMLSchema" xmlns:xs="http://www.w3.org/2001/XMLSchema" xmlns:p="http://schemas.microsoft.com/office/2006/metadata/properties" xmlns:ns2="5082c91b-042e-47c5-bb84-f062866dc639" xmlns:ns3="fa9537a1-789f-4fee-8379-7ab772f87669" targetNamespace="http://schemas.microsoft.com/office/2006/metadata/properties" ma:root="true" ma:fieldsID="6ecf3b47bd8af3218522c20656a43f01" ns2:_="" ns3:_="">
    <xsd:import namespace="5082c91b-042e-47c5-bb84-f062866dc639"/>
    <xsd:import namespace="fa9537a1-789f-4fee-8379-7ab772f8766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Comments" minOccurs="0"/>
                <xsd:element ref="ns2:MediaServiceDateTaken" minOccurs="0"/>
                <xsd:element ref="ns2:MediaServiceObjectDetectorVersions" minOccurs="0"/>
                <xsd:element ref="ns2:MediaLengthInSeconds" minOccurs="0"/>
                <xsd:element ref="ns2:lcf76f155ced4ddcb4097134ff3c332f" minOccurs="0"/>
                <xsd:element ref="ns2:MediaServiceLocatio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082c91b-042e-47c5-bb84-f062866dc63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Comments" ma:index="12" nillable="true" ma:displayName="Comments" ma:description="Comments on status or content of items" ma:format="Dropdown" ma:internalName="Comments">
      <xsd:simpleType>
        <xsd:restriction base="dms:Note">
          <xsd:maxLength value="255"/>
        </xsd:restriction>
      </xsd:simple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455a916c-60c0-429d-b8ec-23e3988ff0e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a9537a1-789f-4fee-8379-7ab772f87669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814FB21-6835-48DD-8205-A299023EDC9A}">
  <ds:schemaRefs>
    <ds:schemaRef ds:uri="http://schemas.microsoft.com/office/2006/documentManagement/types"/>
    <ds:schemaRef ds:uri="fa9537a1-789f-4fee-8379-7ab772f87669"/>
    <ds:schemaRef ds:uri="http://purl.org/dc/dcmitype/"/>
    <ds:schemaRef ds:uri="http://schemas.openxmlformats.org/package/2006/metadata/core-properties"/>
    <ds:schemaRef ds:uri="http://purl.org/dc/elements/1.1/"/>
    <ds:schemaRef ds:uri="http://schemas.microsoft.com/office/2006/metadata/properties"/>
    <ds:schemaRef ds:uri="http://schemas.microsoft.com/office/infopath/2007/PartnerControls"/>
    <ds:schemaRef ds:uri="5082c91b-042e-47c5-bb84-f062866dc639"/>
    <ds:schemaRef ds:uri="http://www.w3.org/XML/1998/namespace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22EA04E0-4C35-48CD-BCCC-075075D87A6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E4F1A99-BF6A-4179-B8C6-180352B31B00}">
  <ds:schemaRefs>
    <ds:schemaRef ds:uri="5082c91b-042e-47c5-bb84-f062866dc639"/>
    <ds:schemaRef ds:uri="fa9537a1-789f-4fee-8379-7ab772f8766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791</Words>
  <Application>Microsoft Office PowerPoint</Application>
  <PresentationFormat>Custom</PresentationFormat>
  <Paragraphs>101</Paragraphs>
  <Slides>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DM Sans Bold</vt:lpstr>
      <vt:lpstr>DM Sans</vt:lpstr>
      <vt:lpstr>Calibri</vt:lpstr>
      <vt:lpstr>Aptos</vt:lpstr>
      <vt:lpstr>Open Sans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Blue Modern Clean Thesis Defense Presentation</dc:title>
  <dc:creator>Wendy Taylor</dc:creator>
  <cp:lastModifiedBy>Wendy Taylor</cp:lastModifiedBy>
  <cp:revision>14</cp:revision>
  <dcterms:created xsi:type="dcterms:W3CDTF">2006-08-16T00:00:00Z</dcterms:created>
  <dcterms:modified xsi:type="dcterms:W3CDTF">2025-05-20T11:46:12Z</dcterms:modified>
  <dc:identifier>DAFxjJY-SPs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0x0101001F1B43F05273884DB62ED819F58CD5A1</vt:lpwstr>
  </property>
  <property fmtid="{D5CDD505-2E9C-101B-9397-08002B2CF9AE}" pid="3" name="MediaServiceImageTags">
    <vt:lpwstr/>
  </property>
</Properties>
</file>